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0"/>
  </p:notesMasterIdLst>
  <p:sldIdLst>
    <p:sldId id="327" r:id="rId2"/>
    <p:sldId id="310" r:id="rId3"/>
    <p:sldId id="317" r:id="rId4"/>
    <p:sldId id="306" r:id="rId5"/>
    <p:sldId id="311" r:id="rId6"/>
    <p:sldId id="258" r:id="rId7"/>
    <p:sldId id="325" r:id="rId8"/>
    <p:sldId id="324" r:id="rId9"/>
    <p:sldId id="273" r:id="rId10"/>
    <p:sldId id="322" r:id="rId11"/>
    <p:sldId id="323" r:id="rId12"/>
    <p:sldId id="326" r:id="rId13"/>
    <p:sldId id="270" r:id="rId14"/>
    <p:sldId id="315" r:id="rId15"/>
    <p:sldId id="275" r:id="rId16"/>
    <p:sldId id="260" r:id="rId17"/>
    <p:sldId id="312" r:id="rId18"/>
    <p:sldId id="303" r:id="rId19"/>
    <p:sldId id="279" r:id="rId20"/>
    <p:sldId id="282" r:id="rId21"/>
    <p:sldId id="308" r:id="rId22"/>
    <p:sldId id="336" r:id="rId23"/>
    <p:sldId id="309" r:id="rId24"/>
    <p:sldId id="283" r:id="rId25"/>
    <p:sldId id="313" r:id="rId26"/>
    <p:sldId id="329" r:id="rId27"/>
    <p:sldId id="287" r:id="rId28"/>
    <p:sldId id="318" r:id="rId29"/>
    <p:sldId id="333" r:id="rId30"/>
    <p:sldId id="288" r:id="rId31"/>
    <p:sldId id="331" r:id="rId32"/>
    <p:sldId id="330" r:id="rId33"/>
    <p:sldId id="332" r:id="rId34"/>
    <p:sldId id="286" r:id="rId35"/>
    <p:sldId id="290" r:id="rId36"/>
    <p:sldId id="337" r:id="rId37"/>
    <p:sldId id="338" r:id="rId38"/>
    <p:sldId id="320" r:id="rId39"/>
    <p:sldId id="292" r:id="rId40"/>
    <p:sldId id="339" r:id="rId41"/>
    <p:sldId id="294" r:id="rId42"/>
    <p:sldId id="314" r:id="rId43"/>
    <p:sldId id="295" r:id="rId44"/>
    <p:sldId id="340" r:id="rId45"/>
    <p:sldId id="299" r:id="rId46"/>
    <p:sldId id="301" r:id="rId47"/>
    <p:sldId id="302" r:id="rId48"/>
    <p:sldId id="284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66FF"/>
    <a:srgbClr val="009DD9"/>
    <a:srgbClr val="99CCFF"/>
    <a:srgbClr val="FFFF99"/>
    <a:srgbClr val="660033"/>
    <a:srgbClr val="002060"/>
    <a:srgbClr val="000066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8" d="100"/>
          <a:sy n="38" d="100"/>
        </p:scale>
        <p:origin x="-1158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9D7E3-DA3C-4A75-8553-4F64FCACA93C}" type="doc">
      <dgm:prSet loTypeId="urn:microsoft.com/office/officeart/2005/8/layout/venn3" loCatId="relationship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6E10FFF0-031B-407A-93AF-FF2A5CAE55F7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+mn-lt"/>
            </a:rPr>
            <a:t>NO</a:t>
          </a:r>
          <a:br>
            <a:rPr lang="en-US" b="1" dirty="0" smtClean="0">
              <a:latin typeface="+mn-lt"/>
            </a:rPr>
          </a:br>
          <a:r>
            <a:rPr lang="en-US" b="1" dirty="0" smtClean="0">
              <a:latin typeface="+mn-lt"/>
            </a:rPr>
            <a:t>MAJOR</a:t>
          </a:r>
          <a:br>
            <a:rPr lang="en-US" b="1" dirty="0" smtClean="0">
              <a:latin typeface="+mn-lt"/>
            </a:rPr>
          </a:br>
          <a:r>
            <a:rPr lang="en-US" b="1" dirty="0" smtClean="0">
              <a:latin typeface="+mn-lt"/>
            </a:rPr>
            <a:t>(Deciding)</a:t>
          </a:r>
          <a:endParaRPr lang="en-US" dirty="0">
            <a:latin typeface="+mn-lt"/>
          </a:endParaRPr>
        </a:p>
      </dgm:t>
    </dgm:pt>
    <dgm:pt modelId="{A41C91AE-98E7-433A-9170-262522802E27}" type="parTrans" cxnId="{B2800C52-C8C7-4F5E-B1DB-FA8E26109931}">
      <dgm:prSet/>
      <dgm:spPr/>
      <dgm:t>
        <a:bodyPr/>
        <a:lstStyle/>
        <a:p>
          <a:endParaRPr lang="en-US"/>
        </a:p>
      </dgm:t>
    </dgm:pt>
    <dgm:pt modelId="{5ABFF137-39FB-4B34-8034-1888296F4F35}" type="sibTrans" cxnId="{B2800C52-C8C7-4F5E-B1DB-FA8E26109931}">
      <dgm:prSet/>
      <dgm:spPr/>
      <dgm:t>
        <a:bodyPr/>
        <a:lstStyle/>
        <a:p>
          <a:endParaRPr lang="en-US"/>
        </a:p>
      </dgm:t>
    </dgm:pt>
    <dgm:pt modelId="{7F364380-9464-403D-911C-B232BD1CA110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+mn-lt"/>
            </a:rPr>
            <a:t>NO</a:t>
          </a:r>
        </a:p>
        <a:p>
          <a:r>
            <a:rPr lang="en-US" b="1" dirty="0" smtClean="0">
              <a:latin typeface="+mn-lt"/>
            </a:rPr>
            <a:t>PLAN</a:t>
          </a:r>
          <a:endParaRPr lang="en-US" dirty="0">
            <a:latin typeface="+mn-lt"/>
          </a:endParaRPr>
        </a:p>
      </dgm:t>
    </dgm:pt>
    <dgm:pt modelId="{84064BDB-E183-4EF4-907D-0FDA9874B306}" type="parTrans" cxnId="{564E9E39-0A19-4693-95CB-4B42B5AC6E37}">
      <dgm:prSet/>
      <dgm:spPr/>
      <dgm:t>
        <a:bodyPr/>
        <a:lstStyle/>
        <a:p>
          <a:endParaRPr lang="en-US"/>
        </a:p>
      </dgm:t>
    </dgm:pt>
    <dgm:pt modelId="{592CCF54-16EF-4D9F-9AA6-3BF02539F1ED}" type="sibTrans" cxnId="{564E9E39-0A19-4693-95CB-4B42B5AC6E37}">
      <dgm:prSet/>
      <dgm:spPr/>
      <dgm:t>
        <a:bodyPr/>
        <a:lstStyle/>
        <a:p>
          <a:endParaRPr lang="en-US"/>
        </a:p>
      </dgm:t>
    </dgm:pt>
    <dgm:pt modelId="{DF86A0DE-0289-457B-96F3-2787FC2A9622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+mn-lt"/>
            </a:rPr>
            <a:t>NO</a:t>
          </a:r>
          <a:br>
            <a:rPr lang="en-US" b="1" dirty="0" smtClean="0">
              <a:latin typeface="+mn-lt"/>
            </a:rPr>
          </a:br>
          <a:r>
            <a:rPr lang="en-US" b="1" dirty="0" smtClean="0">
              <a:latin typeface="+mn-lt"/>
            </a:rPr>
            <a:t>CAREER</a:t>
          </a:r>
          <a:br>
            <a:rPr lang="en-US" b="1" dirty="0" smtClean="0">
              <a:latin typeface="+mn-lt"/>
            </a:rPr>
          </a:br>
          <a:r>
            <a:rPr lang="en-US" b="1" dirty="0" smtClean="0">
              <a:latin typeface="+mn-lt"/>
            </a:rPr>
            <a:t>GOALS</a:t>
          </a:r>
          <a:endParaRPr lang="en-US" b="1" dirty="0">
            <a:latin typeface="+mn-lt"/>
          </a:endParaRPr>
        </a:p>
      </dgm:t>
    </dgm:pt>
    <dgm:pt modelId="{A58B88F5-ABA7-45AC-B792-9868AE330982}" type="parTrans" cxnId="{5D47D45E-0A65-4B23-B8C7-FDD2FF68E0EB}">
      <dgm:prSet/>
      <dgm:spPr/>
      <dgm:t>
        <a:bodyPr/>
        <a:lstStyle/>
        <a:p>
          <a:endParaRPr lang="en-US"/>
        </a:p>
      </dgm:t>
    </dgm:pt>
    <dgm:pt modelId="{E2E2023B-8488-4992-A9BC-A3B2CE6BA1E3}" type="sibTrans" cxnId="{5D47D45E-0A65-4B23-B8C7-FDD2FF68E0EB}">
      <dgm:prSet/>
      <dgm:spPr/>
      <dgm:t>
        <a:bodyPr/>
        <a:lstStyle/>
        <a:p>
          <a:endParaRPr lang="en-US"/>
        </a:p>
      </dgm:t>
    </dgm:pt>
    <dgm:pt modelId="{AEBCDCBD-065D-46E4-892A-7E3764F1FA0E}" type="pres">
      <dgm:prSet presAssocID="{8C29D7E3-DA3C-4A75-8553-4F64FCACA9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726049-BD5C-4C17-9195-4BB111D67E1B}" type="pres">
      <dgm:prSet presAssocID="{DF86A0DE-0289-457B-96F3-2787FC2A9622}" presName="Name5" presStyleLbl="vennNode1" presStyleIdx="0" presStyleCnt="3" custLinFactNeighborX="-572" custLinFactNeighborY="5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C08A1-755B-4F46-B100-92F41ECD45E7}" type="pres">
      <dgm:prSet presAssocID="{E2E2023B-8488-4992-A9BC-A3B2CE6BA1E3}" presName="space" presStyleCnt="0"/>
      <dgm:spPr/>
      <dgm:t>
        <a:bodyPr/>
        <a:lstStyle/>
        <a:p>
          <a:endParaRPr lang="en-US"/>
        </a:p>
      </dgm:t>
    </dgm:pt>
    <dgm:pt modelId="{C4EA79D7-946E-416C-88FB-956EC990CB33}" type="pres">
      <dgm:prSet presAssocID="{6E10FFF0-031B-407A-93AF-FF2A5CAE55F7}" presName="Name5" presStyleLbl="vennNode1" presStyleIdx="1" presStyleCnt="3" custLinFactNeighborX="2644" custLinFactNeighborY="5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1E7F8-4BDF-41E9-A5E6-6BD3464DA100}" type="pres">
      <dgm:prSet presAssocID="{5ABFF137-39FB-4B34-8034-1888296F4F35}" presName="space" presStyleCnt="0"/>
      <dgm:spPr/>
      <dgm:t>
        <a:bodyPr/>
        <a:lstStyle/>
        <a:p>
          <a:endParaRPr lang="en-US"/>
        </a:p>
      </dgm:t>
    </dgm:pt>
    <dgm:pt modelId="{82DEAD19-A44F-4F2D-B458-7EBEFB385A52}" type="pres">
      <dgm:prSet presAssocID="{7F364380-9464-403D-911C-B232BD1CA110}" presName="Name5" presStyleLbl="vennNode1" presStyleIdx="2" presStyleCnt="3" custLinFactNeighborX="572" custLinFactNeighborY="4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47D45E-0A65-4B23-B8C7-FDD2FF68E0EB}" srcId="{8C29D7E3-DA3C-4A75-8553-4F64FCACA93C}" destId="{DF86A0DE-0289-457B-96F3-2787FC2A9622}" srcOrd="0" destOrd="0" parTransId="{A58B88F5-ABA7-45AC-B792-9868AE330982}" sibTransId="{E2E2023B-8488-4992-A9BC-A3B2CE6BA1E3}"/>
    <dgm:cxn modelId="{9C606578-405E-4840-9A30-EEB4714F29F9}" type="presOf" srcId="{6E10FFF0-031B-407A-93AF-FF2A5CAE55F7}" destId="{C4EA79D7-946E-416C-88FB-956EC990CB33}" srcOrd="0" destOrd="0" presId="urn:microsoft.com/office/officeart/2005/8/layout/venn3"/>
    <dgm:cxn modelId="{564E9E39-0A19-4693-95CB-4B42B5AC6E37}" srcId="{8C29D7E3-DA3C-4A75-8553-4F64FCACA93C}" destId="{7F364380-9464-403D-911C-B232BD1CA110}" srcOrd="2" destOrd="0" parTransId="{84064BDB-E183-4EF4-907D-0FDA9874B306}" sibTransId="{592CCF54-16EF-4D9F-9AA6-3BF02539F1ED}"/>
    <dgm:cxn modelId="{95107AC9-110C-47F1-9885-D5622CC9AC20}" type="presOf" srcId="{7F364380-9464-403D-911C-B232BD1CA110}" destId="{82DEAD19-A44F-4F2D-B458-7EBEFB385A52}" srcOrd="0" destOrd="0" presId="urn:microsoft.com/office/officeart/2005/8/layout/venn3"/>
    <dgm:cxn modelId="{5B990864-4748-4EFE-B222-71C5E40955B9}" type="presOf" srcId="{DF86A0DE-0289-457B-96F3-2787FC2A9622}" destId="{C6726049-BD5C-4C17-9195-4BB111D67E1B}" srcOrd="0" destOrd="0" presId="urn:microsoft.com/office/officeart/2005/8/layout/venn3"/>
    <dgm:cxn modelId="{B2800C52-C8C7-4F5E-B1DB-FA8E26109931}" srcId="{8C29D7E3-DA3C-4A75-8553-4F64FCACA93C}" destId="{6E10FFF0-031B-407A-93AF-FF2A5CAE55F7}" srcOrd="1" destOrd="0" parTransId="{A41C91AE-98E7-433A-9170-262522802E27}" sibTransId="{5ABFF137-39FB-4B34-8034-1888296F4F35}"/>
    <dgm:cxn modelId="{581DF257-D1DF-4879-92EF-B98927EA73CC}" type="presOf" srcId="{8C29D7E3-DA3C-4A75-8553-4F64FCACA93C}" destId="{AEBCDCBD-065D-46E4-892A-7E3764F1FA0E}" srcOrd="0" destOrd="0" presId="urn:microsoft.com/office/officeart/2005/8/layout/venn3"/>
    <dgm:cxn modelId="{12F46936-4315-4C3C-88EF-4FBA05374EA5}" type="presParOf" srcId="{AEBCDCBD-065D-46E4-892A-7E3764F1FA0E}" destId="{C6726049-BD5C-4C17-9195-4BB111D67E1B}" srcOrd="0" destOrd="0" presId="urn:microsoft.com/office/officeart/2005/8/layout/venn3"/>
    <dgm:cxn modelId="{B932E9D9-27CA-46B4-BA05-DF093C82ED3B}" type="presParOf" srcId="{AEBCDCBD-065D-46E4-892A-7E3764F1FA0E}" destId="{5A8C08A1-755B-4F46-B100-92F41ECD45E7}" srcOrd="1" destOrd="0" presId="urn:microsoft.com/office/officeart/2005/8/layout/venn3"/>
    <dgm:cxn modelId="{8DB4E5FB-C3CE-48D3-BE46-D0A8F5D31592}" type="presParOf" srcId="{AEBCDCBD-065D-46E4-892A-7E3764F1FA0E}" destId="{C4EA79D7-946E-416C-88FB-956EC990CB33}" srcOrd="2" destOrd="0" presId="urn:microsoft.com/office/officeart/2005/8/layout/venn3"/>
    <dgm:cxn modelId="{9AEE6A71-2DC3-4860-9C0C-0DBA8C217DB5}" type="presParOf" srcId="{AEBCDCBD-065D-46E4-892A-7E3764F1FA0E}" destId="{B351E7F8-4BDF-41E9-A5E6-6BD3464DA100}" srcOrd="3" destOrd="0" presId="urn:microsoft.com/office/officeart/2005/8/layout/venn3"/>
    <dgm:cxn modelId="{DDF57224-D55B-49F9-9D08-7326F2E5872A}" type="presParOf" srcId="{AEBCDCBD-065D-46E4-892A-7E3764F1FA0E}" destId="{82DEAD19-A44F-4F2D-B458-7EBEFB385A5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679A0F-CDF3-4932-90F3-9CB7BB0B568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3EE742-EE40-4FAC-92EB-C7E4F91DF887}">
      <dgm:prSet phldrT="[Text]"/>
      <dgm:spPr/>
      <dgm:t>
        <a:bodyPr/>
        <a:lstStyle/>
        <a:p>
          <a:r>
            <a:rPr lang="en-US" dirty="0" smtClean="0"/>
            <a:t>Ready</a:t>
          </a:r>
          <a:endParaRPr lang="en-US" dirty="0"/>
        </a:p>
      </dgm:t>
    </dgm:pt>
    <dgm:pt modelId="{762278F1-286A-4EC6-A96B-CD1CD408ECBB}" type="parTrans" cxnId="{4C75C5D4-4A22-4789-A1DD-A015E7473B74}">
      <dgm:prSet/>
      <dgm:spPr/>
      <dgm:t>
        <a:bodyPr/>
        <a:lstStyle/>
        <a:p>
          <a:endParaRPr lang="en-US"/>
        </a:p>
      </dgm:t>
    </dgm:pt>
    <dgm:pt modelId="{798D9425-EACD-466D-81CF-4F1F116657A9}" type="sibTrans" cxnId="{4C75C5D4-4A22-4789-A1DD-A015E7473B74}">
      <dgm:prSet/>
      <dgm:spPr/>
      <dgm:t>
        <a:bodyPr/>
        <a:lstStyle/>
        <a:p>
          <a:endParaRPr lang="en-US"/>
        </a:p>
      </dgm:t>
    </dgm:pt>
    <dgm:pt modelId="{698EA568-890E-4349-9368-9FCD0E5CFA7F}">
      <dgm:prSet phldrT="[Text]" custT="1"/>
      <dgm:spPr/>
      <dgm:t>
        <a:bodyPr/>
        <a:lstStyle/>
        <a:p>
          <a:r>
            <a:rPr lang="en-US" sz="2400" b="1" dirty="0" smtClean="0">
              <a:latin typeface="Tw Cen MT" pitchFamily="34" charset="0"/>
            </a:rPr>
            <a:t> Career Planning Readiness:  </a:t>
          </a:r>
          <a:r>
            <a:rPr lang="en-US" sz="2400" b="0" dirty="0" smtClean="0">
              <a:latin typeface="Tw Cen MT" pitchFamily="34" charset="0"/>
            </a:rPr>
            <a:t>Orientation</a:t>
          </a:r>
          <a:r>
            <a:rPr lang="en-US" sz="2400" b="1" dirty="0" smtClean="0">
              <a:latin typeface="Tw Cen MT" pitchFamily="34" charset="0"/>
            </a:rPr>
            <a:t> </a:t>
          </a:r>
          <a:r>
            <a:rPr lang="en-US" sz="2400" b="0" dirty="0" smtClean="0">
              <a:latin typeface="Tw Cen MT" pitchFamily="34" charset="0"/>
            </a:rPr>
            <a:t>to FOCUS 2 &amp; the Career Planning Process </a:t>
          </a:r>
          <a:endParaRPr lang="en-US" sz="2400" b="0" dirty="0"/>
        </a:p>
      </dgm:t>
    </dgm:pt>
    <dgm:pt modelId="{1C4E7354-B6D2-458B-98D3-1EA2CB43D637}" type="parTrans" cxnId="{15F1F70E-780C-4A73-A77D-68B30FD2E2C5}">
      <dgm:prSet/>
      <dgm:spPr/>
      <dgm:t>
        <a:bodyPr/>
        <a:lstStyle/>
        <a:p>
          <a:endParaRPr lang="en-US"/>
        </a:p>
      </dgm:t>
    </dgm:pt>
    <dgm:pt modelId="{805CF786-266A-4D04-978C-C25B4136BF55}" type="sibTrans" cxnId="{15F1F70E-780C-4A73-A77D-68B30FD2E2C5}">
      <dgm:prSet/>
      <dgm:spPr/>
      <dgm:t>
        <a:bodyPr/>
        <a:lstStyle/>
        <a:p>
          <a:endParaRPr lang="en-US"/>
        </a:p>
      </dgm:t>
    </dgm:pt>
    <dgm:pt modelId="{ADBA317B-9BFB-45A8-93F4-8E1A784F97F5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DF91314C-FB18-4849-8181-38E9B0AE1237}" type="parTrans" cxnId="{C266C879-615D-41BD-93E2-0ACC9AFCCEA4}">
      <dgm:prSet/>
      <dgm:spPr/>
      <dgm:t>
        <a:bodyPr/>
        <a:lstStyle/>
        <a:p>
          <a:endParaRPr lang="en-US"/>
        </a:p>
      </dgm:t>
    </dgm:pt>
    <dgm:pt modelId="{D132D3ED-BB84-44FE-B826-4035843DB209}" type="sibTrans" cxnId="{C266C879-615D-41BD-93E2-0ACC9AFCCEA4}">
      <dgm:prSet/>
      <dgm:spPr/>
      <dgm:t>
        <a:bodyPr/>
        <a:lstStyle/>
        <a:p>
          <a:endParaRPr lang="en-US"/>
        </a:p>
      </dgm:t>
    </dgm:pt>
    <dgm:pt modelId="{DC798509-0781-43B3-8A6A-B8201AB826F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900" dirty="0"/>
        </a:p>
      </dgm:t>
    </dgm:pt>
    <dgm:pt modelId="{1AB73D78-90FF-431D-B533-CB3B609E61D0}" type="parTrans" cxnId="{5DC40909-A1DA-4709-9766-9956193C8D62}">
      <dgm:prSet/>
      <dgm:spPr/>
      <dgm:t>
        <a:bodyPr/>
        <a:lstStyle/>
        <a:p>
          <a:endParaRPr lang="en-US"/>
        </a:p>
      </dgm:t>
    </dgm:pt>
    <dgm:pt modelId="{BA49DD89-109F-46CC-8ADB-BECEDA92CD8E}" type="sibTrans" cxnId="{5DC40909-A1DA-4709-9766-9956193C8D62}">
      <dgm:prSet/>
      <dgm:spPr/>
      <dgm:t>
        <a:bodyPr/>
        <a:lstStyle/>
        <a:p>
          <a:endParaRPr lang="en-US"/>
        </a:p>
      </dgm:t>
    </dgm:pt>
    <dgm:pt modelId="{60D29463-4ADB-4B5F-A52C-3F79636F358B}">
      <dgm:prSet phldrT="[Text]"/>
      <dgm:spPr/>
      <dgm:t>
        <a:bodyPr/>
        <a:lstStyle/>
        <a:p>
          <a:r>
            <a:rPr lang="en-US" dirty="0" smtClean="0"/>
            <a:t>Explore</a:t>
          </a:r>
          <a:endParaRPr lang="en-US" dirty="0"/>
        </a:p>
      </dgm:t>
    </dgm:pt>
    <dgm:pt modelId="{321215B4-7803-44EE-8D58-192AF4AA220D}" type="parTrans" cxnId="{7C93657B-74EF-4383-9D06-374A58FBB1BB}">
      <dgm:prSet/>
      <dgm:spPr/>
      <dgm:t>
        <a:bodyPr/>
        <a:lstStyle/>
        <a:p>
          <a:endParaRPr lang="en-US"/>
        </a:p>
      </dgm:t>
    </dgm:pt>
    <dgm:pt modelId="{E5EA6007-E31F-4A6C-B763-22EE75C82ADD}" type="sibTrans" cxnId="{7C93657B-74EF-4383-9D06-374A58FBB1BB}">
      <dgm:prSet/>
      <dgm:spPr/>
      <dgm:t>
        <a:bodyPr/>
        <a:lstStyle/>
        <a:p>
          <a:endParaRPr lang="en-US"/>
        </a:p>
      </dgm:t>
    </dgm:pt>
    <dgm:pt modelId="{9AF4B915-6776-48DE-B102-47F66F8F0E7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/>
            <a:t>   Explore Options: </a:t>
          </a:r>
          <a:r>
            <a:rPr lang="en-US" sz="2400" b="0" dirty="0" smtClean="0"/>
            <a:t>Identify</a:t>
          </a:r>
          <a:r>
            <a:rPr lang="en-US" sz="2400" b="1" dirty="0" smtClean="0"/>
            <a:t> </a:t>
          </a:r>
          <a:r>
            <a:rPr lang="en-US" sz="2400" b="0" dirty="0" smtClean="0"/>
            <a:t>and </a:t>
          </a:r>
          <a:r>
            <a:rPr lang="en-US" sz="2400" b="0" smtClean="0"/>
            <a:t>explore Majors &amp;   Occupations matching personal attributes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smtClean="0"/>
            <a:t>  </a:t>
          </a:r>
          <a:endParaRPr lang="en-US" sz="1900" dirty="0"/>
        </a:p>
      </dgm:t>
    </dgm:pt>
    <dgm:pt modelId="{BADA3D5C-10CF-4D23-94E0-1BAE4D2B9F2E}" type="parTrans" cxnId="{9745C33E-201A-4671-A243-92D9540EC7E6}">
      <dgm:prSet/>
      <dgm:spPr/>
      <dgm:t>
        <a:bodyPr/>
        <a:lstStyle/>
        <a:p>
          <a:endParaRPr lang="en-US"/>
        </a:p>
      </dgm:t>
    </dgm:pt>
    <dgm:pt modelId="{E78B4764-B9D9-479E-9DE9-4AEDB747797F}" type="sibTrans" cxnId="{9745C33E-201A-4671-A243-92D9540EC7E6}">
      <dgm:prSet/>
      <dgm:spPr/>
      <dgm:t>
        <a:bodyPr/>
        <a:lstStyle/>
        <a:p>
          <a:endParaRPr lang="en-US"/>
        </a:p>
      </dgm:t>
    </dgm:pt>
    <dgm:pt modelId="{99B25276-24B9-4A69-9CAB-35D4A308BD9E}">
      <dgm:prSet phldrT="[Text]"/>
      <dgm:spPr/>
      <dgm:t>
        <a:bodyPr/>
        <a:lstStyle/>
        <a:p>
          <a:r>
            <a:rPr lang="en-US" dirty="0" smtClean="0"/>
            <a:t>Decide</a:t>
          </a:r>
          <a:endParaRPr lang="en-US" dirty="0"/>
        </a:p>
      </dgm:t>
    </dgm:pt>
    <dgm:pt modelId="{13467427-0492-4769-BF2D-5699BEB52D15}" type="parTrans" cxnId="{2BA28F80-FC96-4C98-8A2C-D298E8D4FBAF}">
      <dgm:prSet/>
      <dgm:spPr/>
      <dgm:t>
        <a:bodyPr/>
        <a:lstStyle/>
        <a:p>
          <a:endParaRPr lang="en-US"/>
        </a:p>
      </dgm:t>
    </dgm:pt>
    <dgm:pt modelId="{1F5A206E-73B8-43BC-A533-892572DB4C86}" type="sibTrans" cxnId="{2BA28F80-FC96-4C98-8A2C-D298E8D4FBAF}">
      <dgm:prSet/>
      <dgm:spPr/>
      <dgm:t>
        <a:bodyPr/>
        <a:lstStyle/>
        <a:p>
          <a:endParaRPr lang="en-US"/>
        </a:p>
      </dgm:t>
    </dgm:pt>
    <dgm:pt modelId="{B99C6300-AE33-4216-B761-0A784ACE1E4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/>
            <a:t>   Decision Making: </a:t>
          </a:r>
          <a:r>
            <a:rPr lang="en-US" sz="2400" b="0" dirty="0" smtClean="0"/>
            <a:t>Select</a:t>
          </a:r>
          <a:r>
            <a:rPr lang="en-US" sz="2400" b="1" dirty="0" smtClean="0"/>
            <a:t> </a:t>
          </a:r>
          <a:r>
            <a:rPr lang="en-US" sz="2400" b="0" dirty="0" smtClean="0"/>
            <a:t>Major &amp; explore Career Paths</a:t>
          </a:r>
          <a:endParaRPr lang="en-US" sz="2400" b="0" dirty="0"/>
        </a:p>
      </dgm:t>
    </dgm:pt>
    <dgm:pt modelId="{3813CAD5-B595-4DED-AE78-35B8A75EEB4B}" type="parTrans" cxnId="{D345483D-B8C2-406E-BB78-CF83B9EC85B0}">
      <dgm:prSet/>
      <dgm:spPr/>
      <dgm:t>
        <a:bodyPr/>
        <a:lstStyle/>
        <a:p>
          <a:endParaRPr lang="en-US"/>
        </a:p>
      </dgm:t>
    </dgm:pt>
    <dgm:pt modelId="{FEC06657-BB6F-4460-B5F7-D6EB5F85A1C8}" type="sibTrans" cxnId="{D345483D-B8C2-406E-BB78-CF83B9EC85B0}">
      <dgm:prSet/>
      <dgm:spPr/>
      <dgm:t>
        <a:bodyPr/>
        <a:lstStyle/>
        <a:p>
          <a:endParaRPr lang="en-US"/>
        </a:p>
      </dgm:t>
    </dgm:pt>
    <dgm:pt modelId="{D65C0DA4-9E84-4D03-91D9-9455BCD5298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/>
            <a:t>   Action Plan: </a:t>
          </a:r>
          <a:r>
            <a:rPr lang="en-US" sz="2400" b="0" dirty="0" smtClean="0"/>
            <a:t>Map out steps to achieve goals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900" dirty="0"/>
        </a:p>
      </dgm:t>
    </dgm:pt>
    <dgm:pt modelId="{1383DCEA-80BE-4FAB-8A1B-2EF73BF473C7}" type="parTrans" cxnId="{FF663D47-8180-4389-A8B2-2B42F3A8D5D7}">
      <dgm:prSet/>
      <dgm:spPr/>
      <dgm:t>
        <a:bodyPr/>
        <a:lstStyle/>
        <a:p>
          <a:endParaRPr lang="en-US"/>
        </a:p>
      </dgm:t>
    </dgm:pt>
    <dgm:pt modelId="{7048C4AE-DFD7-4F22-9E93-0EFD23F2EFA7}" type="sibTrans" cxnId="{FF663D47-8180-4389-A8B2-2B42F3A8D5D7}">
      <dgm:prSet/>
      <dgm:spPr/>
      <dgm:t>
        <a:bodyPr/>
        <a:lstStyle/>
        <a:p>
          <a:endParaRPr lang="en-US"/>
        </a:p>
      </dgm:t>
    </dgm:pt>
    <dgm:pt modelId="{171C6280-7DCD-461A-9779-55C78A81D2E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dirty="0" smtClean="0"/>
            <a:t>  </a:t>
          </a:r>
          <a:r>
            <a:rPr lang="en-US" sz="2400" b="1" dirty="0" smtClean="0"/>
            <a:t>Assessment</a:t>
          </a:r>
          <a:r>
            <a:rPr lang="en-US" sz="2400" b="0" dirty="0" smtClean="0"/>
            <a:t> of Interests, Personality, Skills, Values, Needs</a:t>
          </a:r>
        </a:p>
        <a:p>
          <a:pPr marL="228600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900" dirty="0"/>
        </a:p>
      </dgm:t>
    </dgm:pt>
    <dgm:pt modelId="{E2BD0201-A6A8-43CD-A779-AEBDF09BFC4E}" type="parTrans" cxnId="{72742D43-6FA1-4989-BF24-13721371FBBB}">
      <dgm:prSet/>
      <dgm:spPr/>
      <dgm:t>
        <a:bodyPr/>
        <a:lstStyle/>
        <a:p>
          <a:endParaRPr lang="en-US"/>
        </a:p>
      </dgm:t>
    </dgm:pt>
    <dgm:pt modelId="{0C671BEA-414B-45F4-B699-9343BDA7C988}" type="sibTrans" cxnId="{72742D43-6FA1-4989-BF24-13721371FBBB}">
      <dgm:prSet/>
      <dgm:spPr/>
      <dgm:t>
        <a:bodyPr/>
        <a:lstStyle/>
        <a:p>
          <a:endParaRPr lang="en-US"/>
        </a:p>
      </dgm:t>
    </dgm:pt>
    <dgm:pt modelId="{7401BD50-51D7-4C8B-AEA7-A4EAF65252B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900" dirty="0"/>
        </a:p>
      </dgm:t>
    </dgm:pt>
    <dgm:pt modelId="{79799BB8-60C9-45E5-BABB-DB7A1EF1D04A}" type="parTrans" cxnId="{21E10063-DFFC-4C8A-B105-52DBB48836FF}">
      <dgm:prSet/>
      <dgm:spPr/>
      <dgm:t>
        <a:bodyPr/>
        <a:lstStyle/>
        <a:p>
          <a:endParaRPr lang="en-US"/>
        </a:p>
      </dgm:t>
    </dgm:pt>
    <dgm:pt modelId="{ECA3FF48-1115-4304-9E21-C2AED1DCA4A2}" type="sibTrans" cxnId="{21E10063-DFFC-4C8A-B105-52DBB48836FF}">
      <dgm:prSet/>
      <dgm:spPr/>
      <dgm:t>
        <a:bodyPr/>
        <a:lstStyle/>
        <a:p>
          <a:endParaRPr lang="en-US"/>
        </a:p>
      </dgm:t>
    </dgm:pt>
    <dgm:pt modelId="{230FC107-8D0F-4E1B-BD34-47098F004A9D}" type="pres">
      <dgm:prSet presAssocID="{C5679A0F-CDF3-4932-90F3-9CB7BB0B56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DD7D2F-D3C4-457C-BFD4-E1F74CEDD40E}" type="pres">
      <dgm:prSet presAssocID="{F13EE742-EE40-4FAC-92EB-C7E4F91DF887}" presName="composite" presStyleCnt="0"/>
      <dgm:spPr/>
      <dgm:t>
        <a:bodyPr/>
        <a:lstStyle/>
        <a:p>
          <a:endParaRPr lang="en-US"/>
        </a:p>
      </dgm:t>
    </dgm:pt>
    <dgm:pt modelId="{422A329D-CC74-4EE1-B386-610253DD27A2}" type="pres">
      <dgm:prSet presAssocID="{F13EE742-EE40-4FAC-92EB-C7E4F91DF88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9C4AC-EB82-4BA3-9DC3-CFDB5B7C09C0}" type="pres">
      <dgm:prSet presAssocID="{F13EE742-EE40-4FAC-92EB-C7E4F91DF887}" presName="descendantText" presStyleLbl="alignAcc1" presStyleIdx="0" presStyleCnt="4" custLinFactNeighborX="160" custLinFactNeighborY="-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D80D0-8EF5-4587-8510-A27B156179F2}" type="pres">
      <dgm:prSet presAssocID="{798D9425-EACD-466D-81CF-4F1F116657A9}" presName="sp" presStyleCnt="0"/>
      <dgm:spPr/>
      <dgm:t>
        <a:bodyPr/>
        <a:lstStyle/>
        <a:p>
          <a:endParaRPr lang="en-US"/>
        </a:p>
      </dgm:t>
    </dgm:pt>
    <dgm:pt modelId="{D3814822-5F59-4E26-9FB6-292381ED5B70}" type="pres">
      <dgm:prSet presAssocID="{ADBA317B-9BFB-45A8-93F4-8E1A784F97F5}" presName="composite" presStyleCnt="0"/>
      <dgm:spPr/>
      <dgm:t>
        <a:bodyPr/>
        <a:lstStyle/>
        <a:p>
          <a:endParaRPr lang="en-US"/>
        </a:p>
      </dgm:t>
    </dgm:pt>
    <dgm:pt modelId="{0A0DCCA5-5EA3-4DEA-88C3-388895BFCC15}" type="pres">
      <dgm:prSet presAssocID="{ADBA317B-9BFB-45A8-93F4-8E1A784F97F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3F41F-5F39-4C52-90AB-FB0E7F496DB0}" type="pres">
      <dgm:prSet presAssocID="{ADBA317B-9BFB-45A8-93F4-8E1A784F97F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86E8C-8B9B-4F50-B124-3930A8C101A6}" type="pres">
      <dgm:prSet presAssocID="{D132D3ED-BB84-44FE-B826-4035843DB209}" presName="sp" presStyleCnt="0"/>
      <dgm:spPr/>
      <dgm:t>
        <a:bodyPr/>
        <a:lstStyle/>
        <a:p>
          <a:endParaRPr lang="en-US"/>
        </a:p>
      </dgm:t>
    </dgm:pt>
    <dgm:pt modelId="{0B8E0A52-B010-4C0F-842B-A7FE3F1E0A93}" type="pres">
      <dgm:prSet presAssocID="{60D29463-4ADB-4B5F-A52C-3F79636F358B}" presName="composite" presStyleCnt="0"/>
      <dgm:spPr/>
      <dgm:t>
        <a:bodyPr/>
        <a:lstStyle/>
        <a:p>
          <a:endParaRPr lang="en-US"/>
        </a:p>
      </dgm:t>
    </dgm:pt>
    <dgm:pt modelId="{649CC320-1D1D-4D0A-BB8B-EB74A41F7007}" type="pres">
      <dgm:prSet presAssocID="{60D29463-4ADB-4B5F-A52C-3F79636F358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917E9-38EC-47A1-8EC4-BC65ADB3E978}" type="pres">
      <dgm:prSet presAssocID="{60D29463-4ADB-4B5F-A52C-3F79636F358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FD173-1CED-45F4-A0DC-7F4B86D6741D}" type="pres">
      <dgm:prSet presAssocID="{E5EA6007-E31F-4A6C-B763-22EE75C82ADD}" presName="sp" presStyleCnt="0"/>
      <dgm:spPr/>
      <dgm:t>
        <a:bodyPr/>
        <a:lstStyle/>
        <a:p>
          <a:endParaRPr lang="en-US"/>
        </a:p>
      </dgm:t>
    </dgm:pt>
    <dgm:pt modelId="{010EF424-DF7E-4E2F-B65E-7A6820BB8DA5}" type="pres">
      <dgm:prSet presAssocID="{99B25276-24B9-4A69-9CAB-35D4A308BD9E}" presName="composite" presStyleCnt="0"/>
      <dgm:spPr/>
      <dgm:t>
        <a:bodyPr/>
        <a:lstStyle/>
        <a:p>
          <a:endParaRPr lang="en-US"/>
        </a:p>
      </dgm:t>
    </dgm:pt>
    <dgm:pt modelId="{DA457E66-6868-423D-9FFA-486E70379205}" type="pres">
      <dgm:prSet presAssocID="{99B25276-24B9-4A69-9CAB-35D4A308BD9E}" presName="parentText" presStyleLbl="alignNode1" presStyleIdx="3" presStyleCnt="4" custScaleX="101309" custScaleY="128918" custLinFactNeighborX="-1226" custLinFactNeighborY="-28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600E6-56E0-413A-B4F6-9035E87CC916}" type="pres">
      <dgm:prSet presAssocID="{99B25276-24B9-4A69-9CAB-35D4A308BD9E}" presName="descendantText" presStyleLbl="alignAcc1" presStyleIdx="3" presStyleCnt="4" custScaleX="100169" custScaleY="141100" custLinFactNeighborX="320" custLinFactNeighborY="-6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4608EC-C93F-401C-ADE2-8B1E5EF3F5C5}" type="presOf" srcId="{171C6280-7DCD-461A-9779-55C78A81D2ED}" destId="{8353F41F-5F39-4C52-90AB-FB0E7F496DB0}" srcOrd="0" destOrd="1" presId="urn:microsoft.com/office/officeart/2005/8/layout/chevron2"/>
    <dgm:cxn modelId="{72742D43-6FA1-4989-BF24-13721371FBBB}" srcId="{ADBA317B-9BFB-45A8-93F4-8E1A784F97F5}" destId="{171C6280-7DCD-461A-9779-55C78A81D2ED}" srcOrd="1" destOrd="0" parTransId="{E2BD0201-A6A8-43CD-A779-AEBDF09BFC4E}" sibTransId="{0C671BEA-414B-45F4-B699-9343BDA7C988}"/>
    <dgm:cxn modelId="{110C16DC-4FC4-43B7-A442-F57634128570}" type="presOf" srcId="{D65C0DA4-9E84-4D03-91D9-9455BCD52986}" destId="{15D600E6-56E0-413A-B4F6-9035E87CC916}" srcOrd="0" destOrd="1" presId="urn:microsoft.com/office/officeart/2005/8/layout/chevron2"/>
    <dgm:cxn modelId="{16D632F0-6C2D-4EE3-A51D-33AA9381F598}" type="presOf" srcId="{60D29463-4ADB-4B5F-A52C-3F79636F358B}" destId="{649CC320-1D1D-4D0A-BB8B-EB74A41F7007}" srcOrd="0" destOrd="0" presId="urn:microsoft.com/office/officeart/2005/8/layout/chevron2"/>
    <dgm:cxn modelId="{21E10063-DFFC-4C8A-B105-52DBB48836FF}" srcId="{60D29463-4ADB-4B5F-A52C-3F79636F358B}" destId="{7401BD50-51D7-4C8B-AEA7-A4EAF65252B4}" srcOrd="0" destOrd="0" parTransId="{79799BB8-60C9-45E5-BABB-DB7A1EF1D04A}" sibTransId="{ECA3FF48-1115-4304-9E21-C2AED1DCA4A2}"/>
    <dgm:cxn modelId="{D345483D-B8C2-406E-BB78-CF83B9EC85B0}" srcId="{99B25276-24B9-4A69-9CAB-35D4A308BD9E}" destId="{B99C6300-AE33-4216-B761-0A784ACE1E42}" srcOrd="0" destOrd="0" parTransId="{3813CAD5-B595-4DED-AE78-35B8A75EEB4B}" sibTransId="{FEC06657-BB6F-4460-B5F7-D6EB5F85A1C8}"/>
    <dgm:cxn modelId="{0E5EA2CA-C5CF-465C-9C53-25CB491FAEB3}" type="presOf" srcId="{F13EE742-EE40-4FAC-92EB-C7E4F91DF887}" destId="{422A329D-CC74-4EE1-B386-610253DD27A2}" srcOrd="0" destOrd="0" presId="urn:microsoft.com/office/officeart/2005/8/layout/chevron2"/>
    <dgm:cxn modelId="{7AC175ED-F7D7-4E10-9094-C134C15513DD}" type="presOf" srcId="{ADBA317B-9BFB-45A8-93F4-8E1A784F97F5}" destId="{0A0DCCA5-5EA3-4DEA-88C3-388895BFCC15}" srcOrd="0" destOrd="0" presId="urn:microsoft.com/office/officeart/2005/8/layout/chevron2"/>
    <dgm:cxn modelId="{15F1F70E-780C-4A73-A77D-68B30FD2E2C5}" srcId="{F13EE742-EE40-4FAC-92EB-C7E4F91DF887}" destId="{698EA568-890E-4349-9368-9FCD0E5CFA7F}" srcOrd="0" destOrd="0" parTransId="{1C4E7354-B6D2-458B-98D3-1EA2CB43D637}" sibTransId="{805CF786-266A-4D04-978C-C25B4136BF55}"/>
    <dgm:cxn modelId="{3BA94E60-4B48-45A2-9028-498C75182558}" type="presOf" srcId="{698EA568-890E-4349-9368-9FCD0E5CFA7F}" destId="{A739C4AC-EB82-4BA3-9DC3-CFDB5B7C09C0}" srcOrd="0" destOrd="0" presId="urn:microsoft.com/office/officeart/2005/8/layout/chevron2"/>
    <dgm:cxn modelId="{2BA28F80-FC96-4C98-8A2C-D298E8D4FBAF}" srcId="{C5679A0F-CDF3-4932-90F3-9CB7BB0B5681}" destId="{99B25276-24B9-4A69-9CAB-35D4A308BD9E}" srcOrd="3" destOrd="0" parTransId="{13467427-0492-4769-BF2D-5699BEB52D15}" sibTransId="{1F5A206E-73B8-43BC-A533-892572DB4C86}"/>
    <dgm:cxn modelId="{4C75C5D4-4A22-4789-A1DD-A015E7473B74}" srcId="{C5679A0F-CDF3-4932-90F3-9CB7BB0B5681}" destId="{F13EE742-EE40-4FAC-92EB-C7E4F91DF887}" srcOrd="0" destOrd="0" parTransId="{762278F1-286A-4EC6-A96B-CD1CD408ECBB}" sibTransId="{798D9425-EACD-466D-81CF-4F1F116657A9}"/>
    <dgm:cxn modelId="{C1CE079F-BE5C-4AED-9DB0-8D0832CDD1BC}" type="presOf" srcId="{C5679A0F-CDF3-4932-90F3-9CB7BB0B5681}" destId="{230FC107-8D0F-4E1B-BD34-47098F004A9D}" srcOrd="0" destOrd="0" presId="urn:microsoft.com/office/officeart/2005/8/layout/chevron2"/>
    <dgm:cxn modelId="{81BBA4FD-DE62-4584-AE6B-F09A0A476F4B}" type="presOf" srcId="{9AF4B915-6776-48DE-B102-47F66F8F0E75}" destId="{6FC917E9-38EC-47A1-8EC4-BC65ADB3E978}" srcOrd="0" destOrd="1" presId="urn:microsoft.com/office/officeart/2005/8/layout/chevron2"/>
    <dgm:cxn modelId="{F1F42E80-D083-4E1E-8D0E-AA4F658B5DD8}" type="presOf" srcId="{7401BD50-51D7-4C8B-AEA7-A4EAF65252B4}" destId="{6FC917E9-38EC-47A1-8EC4-BC65ADB3E978}" srcOrd="0" destOrd="0" presId="urn:microsoft.com/office/officeart/2005/8/layout/chevron2"/>
    <dgm:cxn modelId="{9745C33E-201A-4671-A243-92D9540EC7E6}" srcId="{60D29463-4ADB-4B5F-A52C-3F79636F358B}" destId="{9AF4B915-6776-48DE-B102-47F66F8F0E75}" srcOrd="1" destOrd="0" parTransId="{BADA3D5C-10CF-4D23-94E0-1BAE4D2B9F2E}" sibTransId="{E78B4764-B9D9-479E-9DE9-4AEDB747797F}"/>
    <dgm:cxn modelId="{72421144-C72B-435A-95F3-B5391104C6F9}" type="presOf" srcId="{B99C6300-AE33-4216-B761-0A784ACE1E42}" destId="{15D600E6-56E0-413A-B4F6-9035E87CC916}" srcOrd="0" destOrd="0" presId="urn:microsoft.com/office/officeart/2005/8/layout/chevron2"/>
    <dgm:cxn modelId="{5DC40909-A1DA-4709-9766-9956193C8D62}" srcId="{ADBA317B-9BFB-45A8-93F4-8E1A784F97F5}" destId="{DC798509-0781-43B3-8A6A-B8201AB826FF}" srcOrd="0" destOrd="0" parTransId="{1AB73D78-90FF-431D-B533-CB3B609E61D0}" sibTransId="{BA49DD89-109F-46CC-8ADB-BECEDA92CD8E}"/>
    <dgm:cxn modelId="{5827B92E-8718-46ED-A038-4734CA7F6E71}" type="presOf" srcId="{99B25276-24B9-4A69-9CAB-35D4A308BD9E}" destId="{DA457E66-6868-423D-9FFA-486E70379205}" srcOrd="0" destOrd="0" presId="urn:microsoft.com/office/officeart/2005/8/layout/chevron2"/>
    <dgm:cxn modelId="{7C93657B-74EF-4383-9D06-374A58FBB1BB}" srcId="{C5679A0F-CDF3-4932-90F3-9CB7BB0B5681}" destId="{60D29463-4ADB-4B5F-A52C-3F79636F358B}" srcOrd="2" destOrd="0" parTransId="{321215B4-7803-44EE-8D58-192AF4AA220D}" sibTransId="{E5EA6007-E31F-4A6C-B763-22EE75C82ADD}"/>
    <dgm:cxn modelId="{D3E1CCC9-366B-491E-8F1B-6072F12C1CC8}" type="presOf" srcId="{DC798509-0781-43B3-8A6A-B8201AB826FF}" destId="{8353F41F-5F39-4C52-90AB-FB0E7F496DB0}" srcOrd="0" destOrd="0" presId="urn:microsoft.com/office/officeart/2005/8/layout/chevron2"/>
    <dgm:cxn modelId="{FF663D47-8180-4389-A8B2-2B42F3A8D5D7}" srcId="{99B25276-24B9-4A69-9CAB-35D4A308BD9E}" destId="{D65C0DA4-9E84-4D03-91D9-9455BCD52986}" srcOrd="1" destOrd="0" parTransId="{1383DCEA-80BE-4FAB-8A1B-2EF73BF473C7}" sibTransId="{7048C4AE-DFD7-4F22-9E93-0EFD23F2EFA7}"/>
    <dgm:cxn modelId="{C266C879-615D-41BD-93E2-0ACC9AFCCEA4}" srcId="{C5679A0F-CDF3-4932-90F3-9CB7BB0B5681}" destId="{ADBA317B-9BFB-45A8-93F4-8E1A784F97F5}" srcOrd="1" destOrd="0" parTransId="{DF91314C-FB18-4849-8181-38E9B0AE1237}" sibTransId="{D132D3ED-BB84-44FE-B826-4035843DB209}"/>
    <dgm:cxn modelId="{79A374DF-B63A-4C25-87EB-164AF3F32D68}" type="presParOf" srcId="{230FC107-8D0F-4E1B-BD34-47098F004A9D}" destId="{D0DD7D2F-D3C4-457C-BFD4-E1F74CEDD40E}" srcOrd="0" destOrd="0" presId="urn:microsoft.com/office/officeart/2005/8/layout/chevron2"/>
    <dgm:cxn modelId="{864A0358-CA66-42BD-8F1A-285EE152B75D}" type="presParOf" srcId="{D0DD7D2F-D3C4-457C-BFD4-E1F74CEDD40E}" destId="{422A329D-CC74-4EE1-B386-610253DD27A2}" srcOrd="0" destOrd="0" presId="urn:microsoft.com/office/officeart/2005/8/layout/chevron2"/>
    <dgm:cxn modelId="{D9113EF0-0874-464F-97E1-1EE5767E76F2}" type="presParOf" srcId="{D0DD7D2F-D3C4-457C-BFD4-E1F74CEDD40E}" destId="{A739C4AC-EB82-4BA3-9DC3-CFDB5B7C09C0}" srcOrd="1" destOrd="0" presId="urn:microsoft.com/office/officeart/2005/8/layout/chevron2"/>
    <dgm:cxn modelId="{ED3488C9-8BCC-4494-95B4-E49DDA30CE22}" type="presParOf" srcId="{230FC107-8D0F-4E1B-BD34-47098F004A9D}" destId="{E2CD80D0-8EF5-4587-8510-A27B156179F2}" srcOrd="1" destOrd="0" presId="urn:microsoft.com/office/officeart/2005/8/layout/chevron2"/>
    <dgm:cxn modelId="{536E8B14-0B8F-41B7-8D15-CC0B937BBFA5}" type="presParOf" srcId="{230FC107-8D0F-4E1B-BD34-47098F004A9D}" destId="{D3814822-5F59-4E26-9FB6-292381ED5B70}" srcOrd="2" destOrd="0" presId="urn:microsoft.com/office/officeart/2005/8/layout/chevron2"/>
    <dgm:cxn modelId="{A9F2BA1E-0EF3-4579-A4A1-F6704E2E19AD}" type="presParOf" srcId="{D3814822-5F59-4E26-9FB6-292381ED5B70}" destId="{0A0DCCA5-5EA3-4DEA-88C3-388895BFCC15}" srcOrd="0" destOrd="0" presId="urn:microsoft.com/office/officeart/2005/8/layout/chevron2"/>
    <dgm:cxn modelId="{7860A720-CA3A-4343-BDA9-4D41DB0F989C}" type="presParOf" srcId="{D3814822-5F59-4E26-9FB6-292381ED5B70}" destId="{8353F41F-5F39-4C52-90AB-FB0E7F496DB0}" srcOrd="1" destOrd="0" presId="urn:microsoft.com/office/officeart/2005/8/layout/chevron2"/>
    <dgm:cxn modelId="{B5516327-CC74-42EE-AF71-EB644F74AAC8}" type="presParOf" srcId="{230FC107-8D0F-4E1B-BD34-47098F004A9D}" destId="{1C486E8C-8B9B-4F50-B124-3930A8C101A6}" srcOrd="3" destOrd="0" presId="urn:microsoft.com/office/officeart/2005/8/layout/chevron2"/>
    <dgm:cxn modelId="{04241535-46FA-4CBB-9AE3-93C3BEA49C81}" type="presParOf" srcId="{230FC107-8D0F-4E1B-BD34-47098F004A9D}" destId="{0B8E0A52-B010-4C0F-842B-A7FE3F1E0A93}" srcOrd="4" destOrd="0" presId="urn:microsoft.com/office/officeart/2005/8/layout/chevron2"/>
    <dgm:cxn modelId="{F77F3FCC-A239-4256-B0EC-4D5F9C382341}" type="presParOf" srcId="{0B8E0A52-B010-4C0F-842B-A7FE3F1E0A93}" destId="{649CC320-1D1D-4D0A-BB8B-EB74A41F7007}" srcOrd="0" destOrd="0" presId="urn:microsoft.com/office/officeart/2005/8/layout/chevron2"/>
    <dgm:cxn modelId="{B17DF93F-9370-45A7-9E39-B54C54ACFB2D}" type="presParOf" srcId="{0B8E0A52-B010-4C0F-842B-A7FE3F1E0A93}" destId="{6FC917E9-38EC-47A1-8EC4-BC65ADB3E978}" srcOrd="1" destOrd="0" presId="urn:microsoft.com/office/officeart/2005/8/layout/chevron2"/>
    <dgm:cxn modelId="{3CC4FEFD-AAFE-45DF-8F31-BA1961F389DC}" type="presParOf" srcId="{230FC107-8D0F-4E1B-BD34-47098F004A9D}" destId="{490FD173-1CED-45F4-A0DC-7F4B86D6741D}" srcOrd="5" destOrd="0" presId="urn:microsoft.com/office/officeart/2005/8/layout/chevron2"/>
    <dgm:cxn modelId="{ADC5A9E9-F524-4A2A-BE40-853FC3E16DF3}" type="presParOf" srcId="{230FC107-8D0F-4E1B-BD34-47098F004A9D}" destId="{010EF424-DF7E-4E2F-B65E-7A6820BB8DA5}" srcOrd="6" destOrd="0" presId="urn:microsoft.com/office/officeart/2005/8/layout/chevron2"/>
    <dgm:cxn modelId="{EF57DE94-1AC3-40C3-A0EF-A58BE95BD145}" type="presParOf" srcId="{010EF424-DF7E-4E2F-B65E-7A6820BB8DA5}" destId="{DA457E66-6868-423D-9FFA-486E70379205}" srcOrd="0" destOrd="0" presId="urn:microsoft.com/office/officeart/2005/8/layout/chevron2"/>
    <dgm:cxn modelId="{AD4793FE-0A93-4B9E-89B7-4C8A77C006CA}" type="presParOf" srcId="{010EF424-DF7E-4E2F-B65E-7A6820BB8DA5}" destId="{15D600E6-56E0-413A-B4F6-9035E87CC9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26049-BD5C-4C17-9195-4BB111D67E1B}">
      <dsp:nvSpPr>
        <dsp:cNvPr id="0" name=""/>
        <dsp:cNvSpPr/>
      </dsp:nvSpPr>
      <dsp:spPr>
        <a:xfrm>
          <a:off x="0" y="861444"/>
          <a:ext cx="2323814" cy="2323814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887" tIns="31750" rIns="127887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+mn-lt"/>
            </a:rPr>
            <a:t>NO</a:t>
          </a:r>
          <a:br>
            <a:rPr lang="en-US" sz="2500" b="1" kern="1200" dirty="0" smtClean="0">
              <a:latin typeface="+mn-lt"/>
            </a:rPr>
          </a:br>
          <a:r>
            <a:rPr lang="en-US" sz="2500" b="1" kern="1200" dirty="0" smtClean="0">
              <a:latin typeface="+mn-lt"/>
            </a:rPr>
            <a:t>CAREER</a:t>
          </a:r>
          <a:br>
            <a:rPr lang="en-US" sz="2500" b="1" kern="1200" dirty="0" smtClean="0">
              <a:latin typeface="+mn-lt"/>
            </a:rPr>
          </a:br>
          <a:r>
            <a:rPr lang="en-US" sz="2500" b="1" kern="1200" dirty="0" smtClean="0">
              <a:latin typeface="+mn-lt"/>
            </a:rPr>
            <a:t>GOALS</a:t>
          </a:r>
          <a:endParaRPr lang="en-US" sz="2500" b="1" kern="1200" dirty="0">
            <a:latin typeface="+mn-lt"/>
          </a:endParaRPr>
        </a:p>
      </dsp:txBody>
      <dsp:txXfrm>
        <a:off x="340315" y="1201759"/>
        <a:ext cx="1643184" cy="1643184"/>
      </dsp:txXfrm>
    </dsp:sp>
    <dsp:sp modelId="{C4EA79D7-946E-416C-88FB-956EC990CB33}">
      <dsp:nvSpPr>
        <dsp:cNvPr id="0" name=""/>
        <dsp:cNvSpPr/>
      </dsp:nvSpPr>
      <dsp:spPr>
        <a:xfrm>
          <a:off x="1873997" y="860770"/>
          <a:ext cx="2323814" cy="2323814"/>
        </a:xfrm>
        <a:prstGeom prst="ellipse">
          <a:avLst/>
        </a:prstGeom>
        <a:solidFill>
          <a:schemeClr val="accent2"/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887" tIns="31750" rIns="127887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+mn-lt"/>
            </a:rPr>
            <a:t>NO</a:t>
          </a:r>
          <a:br>
            <a:rPr lang="en-US" sz="2500" b="1" kern="1200" dirty="0" smtClean="0">
              <a:latin typeface="+mn-lt"/>
            </a:rPr>
          </a:br>
          <a:r>
            <a:rPr lang="en-US" sz="2500" b="1" kern="1200" dirty="0" smtClean="0">
              <a:latin typeface="+mn-lt"/>
            </a:rPr>
            <a:t>MAJOR</a:t>
          </a:r>
          <a:br>
            <a:rPr lang="en-US" sz="2500" b="1" kern="1200" dirty="0" smtClean="0">
              <a:latin typeface="+mn-lt"/>
            </a:rPr>
          </a:br>
          <a:r>
            <a:rPr lang="en-US" sz="2500" b="1" kern="1200" dirty="0" smtClean="0">
              <a:latin typeface="+mn-lt"/>
            </a:rPr>
            <a:t>(Deciding)</a:t>
          </a:r>
          <a:endParaRPr lang="en-US" sz="2500" kern="1200" dirty="0">
            <a:latin typeface="+mn-lt"/>
          </a:endParaRPr>
        </a:p>
      </dsp:txBody>
      <dsp:txXfrm>
        <a:off x="2214312" y="1201085"/>
        <a:ext cx="1643184" cy="1643184"/>
      </dsp:txXfrm>
    </dsp:sp>
    <dsp:sp modelId="{82DEAD19-A44F-4F2D-B458-7EBEFB385A52}">
      <dsp:nvSpPr>
        <dsp:cNvPr id="0" name=""/>
        <dsp:cNvSpPr/>
      </dsp:nvSpPr>
      <dsp:spPr>
        <a:xfrm>
          <a:off x="3723417" y="849267"/>
          <a:ext cx="2323814" cy="2323814"/>
        </a:xfrm>
        <a:prstGeom prst="ellipse">
          <a:avLst/>
        </a:prstGeom>
        <a:solidFill>
          <a:schemeClr val="accent2"/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887" tIns="31750" rIns="127887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+mn-lt"/>
            </a:rPr>
            <a:t>NO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+mn-lt"/>
            </a:rPr>
            <a:t>PLAN</a:t>
          </a:r>
          <a:endParaRPr lang="en-US" sz="2500" kern="1200" dirty="0">
            <a:latin typeface="+mn-lt"/>
          </a:endParaRPr>
        </a:p>
      </dsp:txBody>
      <dsp:txXfrm>
        <a:off x="4063732" y="1189582"/>
        <a:ext cx="1643184" cy="1643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EC7463-5FF4-4377-9B41-7669F6167E6D}" type="datetimeFigureOut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EC0BCA-6B07-43B8-9C31-080FAF50C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59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This is another option for an overview using transitions to advance through several slides.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BDF024-1857-414F-A7C4-22346B5782C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1B537B-CF20-437B-BAC0-C4841BE222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2E928-46D8-4B43-947D-0D1B88B209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5D86FB-7628-48F0-96A8-3F339E2745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A430B-7680-496A-8424-2EE37DA8D8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7BD504-AE12-4118-8B3C-A64B4C9914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E4707-0784-40C5-BD1E-CD02BE584E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A430B-7680-496A-8424-2EE37DA8D8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F22CC2-85B0-41DC-9070-7F7508A33A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A3E6AF-C823-40E3-9734-267BFD0E93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This is another option for an overview using transitions to advance through several slides.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FF2622-A918-45B6-B068-B2EAF6E02C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68FAFE-3312-43BD-B01C-5A9AC19435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A430B-7680-496A-8424-2EE37DA8D8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EF45F-2BAD-4580-8432-62E78B059E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EF45F-2BAD-4580-8432-62E78B059E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EF45F-2BAD-4580-8432-62E78B059E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589BFE-8D7D-4A8B-9E5C-C9C68CD2BF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589BFE-8D7D-4A8B-9E5C-C9C68CD2BF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EF5DA-1E3C-409C-BB43-CE72308FEC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D1AA66-D1BD-4549-B477-240E322900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BCB76F-5081-40C7-B799-2C67E7D321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568C46-7847-4AC4-B5D8-C3B404B939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94D93-051A-4DCA-9936-1EC46D3E29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17F585-F22C-48D4-BBCA-735014B9E7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843BC0-BBC3-457E-A138-6E594EDD1A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54AFA-40B2-4AAD-92F6-9F01F646A2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2F2B9-B4BA-4BCA-8D08-EFA87BB8DE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3EF057-EEDF-4D36-932A-653CCA0CE8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2EE73-8F4D-4BC2-98A0-733E8C72E8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CBE309-B3F4-4F40-B1B8-5EAD1D0F74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064EFE-F9B4-4A46-BB61-ADB7FD36BFBD}" type="datetimeFigureOut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5013A4-806A-491E-9CE4-B448A2D44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E6A8-AA97-49CD-BDF8-6B646E4FCFB8}" type="datetimeFigureOut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3DAA-F941-447E-B7C7-61D33D79ED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F8179-1255-48AE-AA87-0F1C4793EEDB}" type="datetimeFigureOut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CB17E-FA00-4728-BBFC-1401E6E5AA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7E053-B160-49FC-A744-F75588B45315}" type="datetimeFigureOut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A3CDE-B690-47B2-ACFC-36BAF7126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0BA1-4374-4AAF-9D71-289F3AC83DCA}" type="datetimeFigureOut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E96056-E046-4235-8F15-11A6A04D4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65ED459-506B-4084-A0FD-8BD339D8D4ED}" type="datetimeFigureOut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53ACC24-91FE-4798-B012-74707B41C4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1FEC30-C7C3-4CB9-BA08-FEBDD100BE48}" type="datetimeFigureOut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F64908-C5C9-4151-BB14-488E20B7A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E1C5-105C-42E6-AA53-521C0245E52B}" type="datetimeFigureOut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B7D0-E896-47F5-8223-CCBE61E61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01653-233B-4C54-93A0-A2302CFAB5FA}" type="datetimeFigureOut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0DF8721-C34B-4BEC-AFE0-1E6B34397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81484-CD1B-4CE0-943E-480A3FA8B624}" type="datetimeFigureOut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325A2-A95B-417F-B336-C47691195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2981FB-2184-451A-B420-0B4708C12604}" type="datetimeFigureOut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47914F7-4741-4C9E-8785-0A205BD2EC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90E8614-EC71-4BC7-858E-80F48A517E27}" type="datetimeFigureOut">
              <a:rPr lang="en-US"/>
              <a:pPr>
                <a:defRPr/>
              </a:pPr>
              <a:t>7/31/2013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3A0AB5A-FDD9-469D-B9FB-691C56294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1" r:id="rId2"/>
    <p:sldLayoutId id="2147483906" r:id="rId3"/>
    <p:sldLayoutId id="2147483907" r:id="rId4"/>
    <p:sldLayoutId id="2147483908" r:id="rId5"/>
    <p:sldLayoutId id="2147483902" r:id="rId6"/>
    <p:sldLayoutId id="2147483909" r:id="rId7"/>
    <p:sldLayoutId id="2147483903" r:id="rId8"/>
    <p:sldLayoutId id="2147483910" r:id="rId9"/>
    <p:sldLayoutId id="2147483904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www.careerdimension.com/LoggedIn/OccupationVideo.cfm?OccupationId=10374&amp;Unique=%7bts%20'2006-09-22%2013:18:21'%7d&amp;ReturnTo=OccupationSearch.cfm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reerdimension.com/LoggedIn/OccupationCommentsAndRanking.cfm?OccupationId=10374&amp;CameFrom=/LoggedIn/OccupationOverview.cfm&amp;ReturnTo=OccupationSearch.cfm" TargetMode="External"/><Relationship Id="rId5" Type="http://schemas.openxmlformats.org/officeDocument/2006/relationships/hyperlink" Target="../../Local%20Settings/Temporary%20Internet%20Files/Local%20Settings/Temporary%20Internet%20Files/Content.IE5/Local%20Settings/Local%20Settings/Temporary%20Internet%20Files/OLK339/2006-09-22%2013:18:21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dimension.com/LoggedIn/OccupationVideo.cfm?OccupationId=10374&amp;Unique=%7bts%20'2006-09-22%2013:18:21'%7d&amp;ReturnTo=OccupationSearch.cf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dimension.com/LoggedIn/OccupationVideo.cfm?OccupationId=10374&amp;Unique=%7bts%20'2006-09-22%2013:18:21'%7d&amp;ReturnTo=OccupationSearch.cf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dimension.com/LoggedIn/OccupationVideo.cfm?OccupationId=10374&amp;Unique=%7bts%20'2006-09-22%2013:18:21'%7d&amp;ReturnTo=OccupationSearch.cf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zzle.jpg"/>
          <p:cNvPicPr>
            <a:picLocks noChangeAspect="1"/>
          </p:cNvPicPr>
          <p:nvPr/>
        </p:nvPicPr>
        <p:blipFill>
          <a:blip r:embed="rId2" cstate="screen"/>
          <a:srcRect t="10059"/>
          <a:stretch>
            <a:fillRect/>
          </a:stretch>
        </p:blipFill>
        <p:spPr>
          <a:xfrm>
            <a:off x="0" y="0"/>
            <a:ext cx="3060976" cy="20439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C:\Users\Janis Stokes\AppData\Local\Microsoft\Windows\Temporary Internet Files\Content.Outlook\Z4DEYGHG\iStock Chess Piece for Action Plan 000011690976XSmall.jpg"/>
          <p:cNvPicPr>
            <a:picLocks noChangeAspect="1" noChangeArrowheads="1"/>
          </p:cNvPicPr>
          <p:nvPr/>
        </p:nvPicPr>
        <p:blipFill>
          <a:blip r:embed="rId3" cstate="screen"/>
          <a:srcRect b="6468"/>
          <a:stretch>
            <a:fillRect/>
          </a:stretch>
        </p:blipFill>
        <p:spPr bwMode="auto">
          <a:xfrm>
            <a:off x="0" y="4470400"/>
            <a:ext cx="3061855" cy="2387600"/>
          </a:xfrm>
          <a:prstGeom prst="rect">
            <a:avLst/>
          </a:prstGeom>
          <a:noFill/>
        </p:spPr>
      </p:pic>
      <p:pic>
        <p:nvPicPr>
          <p:cNvPr id="11" name="Picture 10" descr="iStock_000003490820XLarge binoculars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2175164"/>
            <a:ext cx="3048000" cy="23675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66129" y="278110"/>
            <a:ext cx="52444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2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Online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Career,  Major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Education Planning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97200" y="0"/>
            <a:ext cx="127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019300"/>
            <a:ext cx="3009900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50" b="1" dirty="0" smtClean="0">
                <a:solidFill>
                  <a:schemeClr val="bg1"/>
                </a:solidFill>
              </a:rPr>
              <a:t>Career Planning Readiness</a:t>
            </a:r>
          </a:p>
          <a:p>
            <a:pPr algn="ctr"/>
            <a:r>
              <a:rPr lang="en-US" sz="1350" b="1" dirty="0" smtClean="0">
                <a:solidFill>
                  <a:schemeClr val="bg1"/>
                </a:solidFill>
              </a:rPr>
              <a:t> Self Assessment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260334"/>
            <a:ext cx="2997200" cy="3000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50" b="1" dirty="0" smtClean="0">
                <a:solidFill>
                  <a:schemeClr val="bg1"/>
                </a:solidFill>
              </a:rPr>
              <a:t>Major and Career Exploration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550223"/>
            <a:ext cx="3009900" cy="3000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50" b="1" dirty="0" smtClean="0">
                <a:solidFill>
                  <a:schemeClr val="bg1"/>
                </a:solidFill>
              </a:rPr>
              <a:t>Action Planning, Decision Making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64" y="5116666"/>
            <a:ext cx="3352800" cy="109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Understand the World of Work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5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today's rapidly changing world:</a:t>
            </a:r>
          </a:p>
          <a:p>
            <a:pPr lvl="1"/>
            <a:r>
              <a:rPr lang="en-US" sz="2800" dirty="0" smtClean="0"/>
              <a:t>new occupations are emerging, others are disappearing</a:t>
            </a:r>
          </a:p>
          <a:p>
            <a:pPr lvl="1"/>
            <a:r>
              <a:rPr lang="en-US" sz="2800" dirty="0" smtClean="0"/>
              <a:t>existing jobs are demanding higher levels of skills</a:t>
            </a:r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Fotolia_5253686_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90600" y="4191000"/>
            <a:ext cx="3324479" cy="2209800"/>
          </a:xfrm>
          <a:prstGeom prst="rect">
            <a:avLst/>
          </a:prstGeom>
        </p:spPr>
      </p:pic>
      <p:pic>
        <p:nvPicPr>
          <p:cNvPr id="5" name="Picture 4" descr="Fotolia_17527760_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29200" y="3886199"/>
            <a:ext cx="2819400" cy="2105761"/>
          </a:xfrm>
          <a:prstGeom prst="rect">
            <a:avLst/>
          </a:prstGeom>
        </p:spPr>
      </p:pic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Plan for the Present and Future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276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Be ready for change with career goals, strategies and options based on your interests, personality, values and skills.  </a:t>
            </a:r>
          </a:p>
          <a:p>
            <a:pPr>
              <a:buNone/>
            </a:pPr>
            <a:r>
              <a:rPr lang="en-US" dirty="0" smtClean="0"/>
              <a:t>With a plan, you will be equipped to manage your career and take advantage of changes in the economy and job market rather than becoming a victim of change. 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Picture 4" descr="iStock_000003490820XLarge binocular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6000" y="4979112"/>
            <a:ext cx="2286000" cy="1526673"/>
          </a:xfrm>
          <a:prstGeom prst="rect">
            <a:avLst/>
          </a:prstGeom>
        </p:spPr>
      </p:pic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Plan your career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800600" y="2514600"/>
            <a:ext cx="3886200" cy="3581400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Be forward-looking with your planning, develop new skills and be prepared to make changes as needed.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09600" y="2590800"/>
            <a:ext cx="4114800" cy="3581400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Career Planning is an </a:t>
            </a:r>
            <a:r>
              <a:rPr lang="en-US" sz="3000" u="sng" dirty="0" smtClean="0"/>
              <a:t>ongoing</a:t>
            </a:r>
            <a:r>
              <a:rPr lang="en-US" sz="3000" dirty="0" smtClean="0"/>
              <a:t> process throughout all your life stages.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66"/>
                </a:solidFill>
              </a:rPr>
              <a:t>Be Proactive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z="3600" dirty="0" smtClean="0">
              <a:solidFill>
                <a:srgbClr val="000066"/>
              </a:solidFill>
            </a:endParaRPr>
          </a:p>
          <a:p>
            <a:r>
              <a:rPr lang="en-US" sz="3600" dirty="0" smtClean="0">
                <a:solidFill>
                  <a:srgbClr val="000066"/>
                </a:solidFill>
              </a:rPr>
              <a:t>Fine Tune</a:t>
            </a:r>
          </a:p>
          <a:p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058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Start the Process  </a:t>
            </a:r>
          </a:p>
        </p:txBody>
      </p:sp>
      <p:pic>
        <p:nvPicPr>
          <p:cNvPr id="5" name="Picture 4" descr="puzzl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29000" y="4038600"/>
            <a:ext cx="2441703" cy="1752600"/>
          </a:xfrm>
          <a:prstGeom prst="rect">
            <a:avLst/>
          </a:prstGeom>
        </p:spPr>
      </p:pic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1828800"/>
            <a:ext cx="7010400" cy="1905000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/>
              <a:t>Use </a:t>
            </a:r>
            <a:r>
              <a:rPr lang="en-US" sz="4800" b="1" dirty="0"/>
              <a:t>FOCUS </a:t>
            </a:r>
            <a:r>
              <a:rPr lang="en-US" sz="4800" b="1" dirty="0" smtClean="0"/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To assist in making informed decisions!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What is FOCUS 2?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57400"/>
          </a:xfrm>
        </p:spPr>
        <p:txBody>
          <a:bodyPr/>
          <a:lstStyle/>
          <a:p>
            <a:pPr marL="0" lv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sz="4000" dirty="0" smtClean="0"/>
              <a:t>FOCUS 2 is an online, interactive, 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sz="4000" dirty="0" smtClean="0"/>
              <a:t>self-guided career, major and education planning system. </a:t>
            </a:r>
          </a:p>
          <a:p>
            <a:endParaRPr lang="en-US" dirty="0"/>
          </a:p>
        </p:txBody>
      </p:sp>
      <p:pic>
        <p:nvPicPr>
          <p:cNvPr id="5" name="Picture 4" descr="C:\Users\Janis Stokes\AppData\Local\Microsoft\Windows\Temporary Internet Files\Content.Outlook\Z4DEYGHG\iStock Chess Piece for Action Plan 000011690976XSma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3000" y="3733801"/>
            <a:ext cx="2895600" cy="2414092"/>
          </a:xfrm>
          <a:prstGeom prst="rect">
            <a:avLst/>
          </a:prstGeom>
          <a:noFill/>
        </p:spPr>
      </p:pic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Why use FOCUS 2?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Are you unsure of your major?</a:t>
            </a:r>
          </a:p>
          <a:p>
            <a:pPr eaLnBrk="1" hangingPunct="1"/>
            <a:r>
              <a:rPr lang="en-US" dirty="0" smtClean="0"/>
              <a:t>Are you unaware of the majors offered at your college and related occupations?</a:t>
            </a:r>
          </a:p>
          <a:p>
            <a:pPr eaLnBrk="1" hangingPunct="1"/>
            <a:r>
              <a:rPr lang="en-US" dirty="0" smtClean="0"/>
              <a:t>Are you wondering what to do with your major?</a:t>
            </a:r>
          </a:p>
          <a:p>
            <a:pPr eaLnBrk="1" hangingPunct="1"/>
            <a:r>
              <a:rPr lang="en-US" dirty="0" smtClean="0"/>
              <a:t>Are you unsure of which careers best suit you?</a:t>
            </a:r>
          </a:p>
          <a:p>
            <a:pPr eaLnBrk="1" hangingPunct="1"/>
            <a:r>
              <a:rPr lang="en-US" dirty="0" smtClean="0"/>
              <a:t>Would you like to develop a career plan that works for you?</a:t>
            </a:r>
          </a:p>
          <a:p>
            <a:pPr eaLnBrk="1" hangingPunct="1"/>
            <a:r>
              <a:rPr lang="en-US" dirty="0" smtClean="0"/>
              <a:t>Are you ready to make informed career decisions?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FOCUS 2 Can Help You: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4953000" cy="4495800"/>
          </a:xfrm>
        </p:spPr>
        <p:txBody>
          <a:bodyPr/>
          <a:lstStyle/>
          <a:p>
            <a:pPr lvl="1" eaLnBrk="1" hangingPunct="1"/>
            <a:r>
              <a:rPr lang="en-US" sz="2800" dirty="0" smtClean="0"/>
              <a:t>Select a major based on your interests and aspirations</a:t>
            </a:r>
          </a:p>
          <a:p>
            <a:pPr lvl="1" eaLnBrk="1" hangingPunct="1"/>
            <a:r>
              <a:rPr lang="en-US" sz="2800" dirty="0" smtClean="0"/>
              <a:t>Discover occupations matching your personal preferences and attributes</a:t>
            </a:r>
          </a:p>
          <a:p>
            <a:pPr lvl="1" eaLnBrk="1" hangingPunct="1"/>
            <a:r>
              <a:rPr lang="en-US" sz="2800" dirty="0" smtClean="0"/>
              <a:t>Map out your career plans, present and future</a:t>
            </a:r>
          </a:p>
          <a:p>
            <a:pPr lvl="1" eaLnBrk="1" hangingPunct="1"/>
            <a:r>
              <a:rPr lang="en-US" sz="2800" dirty="0" smtClean="0"/>
              <a:t>Make informed career decisions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4" name="Picture 3" descr="iStock_000002807197Mediu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86400" y="1679448"/>
            <a:ext cx="3444240" cy="5178552"/>
          </a:xfrm>
          <a:prstGeom prst="rect">
            <a:avLst/>
          </a:prstGeom>
        </p:spPr>
      </p:pic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 txBox="1">
            <a:spLocks noGrp="1"/>
          </p:cNvSpPr>
          <p:nvPr>
            <p:ph type="title"/>
          </p:nvPr>
        </p:nvSpPr>
        <p:spPr>
          <a:xfrm>
            <a:off x="609600" y="-1525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Cloud Callout 12"/>
          <p:cNvSpPr/>
          <p:nvPr/>
        </p:nvSpPr>
        <p:spPr>
          <a:xfrm>
            <a:off x="6019800" y="1676400"/>
            <a:ext cx="2877312" cy="2962656"/>
          </a:xfrm>
          <a:prstGeom prst="cloudCallout">
            <a:avLst>
              <a:gd name="adj1" fmla="val -31868"/>
              <a:gd name="adj2" fmla="val 6121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>“I am ready to make informed decisions about my education and career.”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3505200" y="1600200"/>
            <a:ext cx="2292096" cy="2499360"/>
          </a:xfrm>
          <a:prstGeom prst="wedgeRectCallout">
            <a:avLst>
              <a:gd name="adj1" fmla="val -19171"/>
              <a:gd name="adj2" fmla="val 5945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“I have some ideas about my major and career but I need to learn more about  the tools and resources.”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6" name="Picture 15" descr="Fotolia_14425268_X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90339" y="4389120"/>
            <a:ext cx="3464157" cy="2312162"/>
          </a:xfrm>
          <a:prstGeom prst="rect">
            <a:avLst/>
          </a:prstGeom>
        </p:spPr>
      </p:pic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228600" y="1600200"/>
            <a:ext cx="3048000" cy="3200400"/>
          </a:xfrm>
          <a:prstGeom prst="wedgeEllipseCallout">
            <a:avLst>
              <a:gd name="adj1" fmla="val 27435"/>
              <a:gd name="adj2" fmla="val 5108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“I am completely unsure about my major and career and how to begin the career planning process.”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09600" y="1524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0066FF"/>
                </a:solidFill>
                <a:latin typeface="+mj-lt"/>
              </a:rPr>
              <a:t>Use FOCUS 2 as an ongoing resource throughout your academic years and as an alumnus.</a:t>
            </a:r>
            <a:endParaRPr lang="en-US" sz="3200" dirty="0">
              <a:solidFill>
                <a:srgbClr val="0066FF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4641784"/>
              </p:ext>
            </p:extLst>
          </p:nvPr>
        </p:nvGraphicFramePr>
        <p:xfrm>
          <a:off x="329184" y="1600200"/>
          <a:ext cx="8610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" y="256032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+mj-lt"/>
              </a:rPr>
              <a:t>FOCUS </a:t>
            </a:r>
            <a:r>
              <a:rPr lang="en-US" sz="4400" i="1" dirty="0" smtClean="0">
                <a:solidFill>
                  <a:schemeClr val="accent1"/>
                </a:solidFill>
                <a:latin typeface="+mj-lt"/>
              </a:rPr>
              <a:t>2 </a:t>
            </a:r>
            <a:r>
              <a:rPr lang="en-US" sz="4400" dirty="0" smtClean="0">
                <a:solidFill>
                  <a:schemeClr val="accent1"/>
                </a:solidFill>
                <a:latin typeface="+mj-lt"/>
              </a:rPr>
              <a:t>Decision Making Model</a:t>
            </a:r>
            <a:endParaRPr lang="en-US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9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FF"/>
                </a:solidFill>
              </a:rPr>
              <a:t>Getting Started with FOCUS 2  </a:t>
            </a:r>
            <a:r>
              <a:rPr lang="en-US" dirty="0" smtClean="0">
                <a:solidFill>
                  <a:srgbClr val="0066FF"/>
                </a:solidFill>
              </a:rPr>
              <a:t/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Create your FOCUS 2 account </a:t>
            </a:r>
          </a:p>
        </p:txBody>
      </p:sp>
      <p:sp>
        <p:nvSpPr>
          <p:cNvPr id="20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7C2584C-29B0-4F13-9E90-47DA80430C0F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7412" name="Text Placeholder 31"/>
          <p:cNvSpPr>
            <a:spLocks noGrp="1"/>
          </p:cNvSpPr>
          <p:nvPr>
            <p:ph type="body" idx="2"/>
          </p:nvPr>
        </p:nvSpPr>
        <p:spPr>
          <a:xfrm>
            <a:off x="304800" y="1676400"/>
            <a:ext cx="1981200" cy="32766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</a:rPr>
              <a:t>Enter the MCC  access code which is: </a:t>
            </a: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c</a:t>
            </a:r>
            <a:r>
              <a:rPr lang="en-US" sz="2400" dirty="0" smtClean="0">
                <a:solidFill>
                  <a:srgbClr val="FFFFFF"/>
                </a:solidFill>
              </a:rPr>
              <a:t>ougars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(Hint – the college mascot)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3429000" y="2668588"/>
            <a:ext cx="234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rgbClr val="000066"/>
                </a:solidFill>
                <a:latin typeface="Lucida Sans Unicode" pitchFamily="34" charset="0"/>
              </a:rPr>
              <a:t> </a:t>
            </a:r>
          </a:p>
        </p:txBody>
      </p:sp>
      <p:pic>
        <p:nvPicPr>
          <p:cNvPr id="22" name="Picture 21" descr="ksu-website.gif"/>
          <p:cNvPicPr>
            <a:picLocks noChangeAspect="1"/>
          </p:cNvPicPr>
          <p:nvPr/>
        </p:nvPicPr>
        <p:blipFill>
          <a:blip r:embed="rId3" cstate="print"/>
          <a:srcRect l="39042" t="29259" r="40291" b="34766"/>
          <a:stretch>
            <a:fillRect/>
          </a:stretch>
        </p:blipFill>
        <p:spPr>
          <a:xfrm>
            <a:off x="2667000" y="1752600"/>
            <a:ext cx="4953000" cy="484981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906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HIGH PRIORITIES: </a:t>
            </a:r>
            <a:br>
              <a:rPr lang="en-US" sz="2800" dirty="0" smtClean="0">
                <a:solidFill>
                  <a:srgbClr val="0066FF"/>
                </a:solidFill>
              </a:rPr>
            </a:br>
            <a:r>
              <a:rPr lang="en-US" sz="2800" dirty="0" smtClean="0">
                <a:solidFill>
                  <a:srgbClr val="0066FF"/>
                </a:solidFill>
              </a:rPr>
              <a:t>CHOOSING YOUR MAJOR, GETTING AN EDUCATION &amp; MAKING INFORMED CAREER DECISIONS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 descr="iStock_000009717206XXXLarge people for 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904582"/>
            <a:ext cx="5694868" cy="495341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9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82000" cy="109855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66FF"/>
                </a:solidFill>
              </a:rPr>
              <a:t>Use FOCUS 2 anytime, anywhere. </a:t>
            </a:r>
            <a:br>
              <a:rPr lang="en-US" sz="3200" dirty="0" smtClean="0">
                <a:solidFill>
                  <a:srgbClr val="0066FF"/>
                </a:solidFill>
              </a:rPr>
            </a:br>
            <a:r>
              <a:rPr lang="en-US" sz="3200" dirty="0" smtClean="0">
                <a:solidFill>
                  <a:srgbClr val="0066FF"/>
                </a:solidFill>
              </a:rPr>
              <a:t>Online, Available 24/7 on any PC, Mac, Ipad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F92DCBA-07CB-473F-85C6-EC81FB714F34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8436" name="Text Placeholder 19"/>
          <p:cNvSpPr>
            <a:spLocks noGrp="1"/>
          </p:cNvSpPr>
          <p:nvPr>
            <p:ph type="body" idx="2"/>
          </p:nvPr>
        </p:nvSpPr>
        <p:spPr>
          <a:xfrm>
            <a:off x="533400" y="1752600"/>
            <a:ext cx="1981200" cy="32766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</a:rPr>
              <a:t>FOCUS 2 saves all your results.  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</a:rPr>
              <a:t>Log in anytime, as often as you wish. </a:t>
            </a: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8443" name="Rectangle 17"/>
          <p:cNvSpPr>
            <a:spLocks noChangeArrowheads="1"/>
          </p:cNvSpPr>
          <p:nvPr/>
        </p:nvSpPr>
        <p:spPr bwMode="auto">
          <a:xfrm>
            <a:off x="3352800" y="5029200"/>
            <a:ext cx="304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If you forget your username or password, FOCUS 2 will email it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to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you. 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8444" name="TextBox 24"/>
          <p:cNvSpPr txBox="1">
            <a:spLocks noChangeArrowheads="1"/>
          </p:cNvSpPr>
          <p:nvPr/>
        </p:nvSpPr>
        <p:spPr bwMode="auto">
          <a:xfrm>
            <a:off x="6629400" y="4572000"/>
            <a:ext cx="1447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The user name and password are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CaSe sEnsiTive</a:t>
            </a:r>
            <a:r>
              <a:rPr lang="en-US" b="1" dirty="0">
                <a:latin typeface="Calibri" pitchFamily="34" charset="0"/>
              </a:rPr>
              <a:t>!!!</a:t>
            </a:r>
          </a:p>
        </p:txBody>
      </p:sp>
      <p:pic>
        <p:nvPicPr>
          <p:cNvPr id="14" name="Picture 13" descr="uc-berkeley-self-registrati.gif"/>
          <p:cNvPicPr>
            <a:picLocks noChangeAspect="1"/>
          </p:cNvPicPr>
          <p:nvPr/>
        </p:nvPicPr>
        <p:blipFill>
          <a:blip r:embed="rId3" cstate="print"/>
          <a:srcRect l="32767" t="55911" r="32766" b="12562"/>
          <a:stretch>
            <a:fillRect/>
          </a:stretch>
        </p:blipFill>
        <p:spPr>
          <a:xfrm>
            <a:off x="2819400" y="2057400"/>
            <a:ext cx="470535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FOCUS 2 Main Menu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5400" y="3352800"/>
            <a:ext cx="7123113" cy="1673225"/>
          </a:xfrm>
        </p:spPr>
        <p:txBody>
          <a:bodyPr/>
          <a:lstStyle/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 Main Menu is divided into 6 sections that </a:t>
            </a:r>
            <a:r>
              <a:rPr lang="en-US" b="1" dirty="0" smtClean="0"/>
              <a:t>mirror the career planning process.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533400"/>
            <a:ext cx="50133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4400" dirty="0" smtClean="0">
                <a:solidFill>
                  <a:schemeClr val="accent1"/>
                </a:solidFill>
                <a:latin typeface="Tw Cen MT"/>
                <a:ea typeface="+mj-ea"/>
                <a:cs typeface="+mj-cs"/>
              </a:rPr>
              <a:t>Using FOCUS 2</a:t>
            </a:r>
            <a:endParaRPr lang="en-US" sz="4400" dirty="0">
              <a:solidFill>
                <a:schemeClr val="accent1"/>
              </a:solidFill>
              <a:latin typeface="Tw Cen M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E96056-E046-4235-8F15-11A6A04D4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00" y="914400"/>
            <a:ext cx="1676400" cy="449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66FF"/>
                </a:solidFill>
              </a:rPr>
              <a:t>FOCUS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66FF"/>
                </a:solidFill>
              </a:rPr>
              <a:t> is </a:t>
            </a:r>
            <a:r>
              <a:rPr lang="en-US" sz="2400" b="1" dirty="0">
                <a:solidFill>
                  <a:srgbClr val="0066FF"/>
                </a:solidFill>
              </a:rPr>
              <a:t>user friendly and </a:t>
            </a:r>
            <a:r>
              <a:rPr lang="en-US" sz="2400" b="1" dirty="0" smtClean="0">
                <a:solidFill>
                  <a:srgbClr val="0066FF"/>
                </a:solidFill>
              </a:rPr>
              <a:t>will guide you </a:t>
            </a:r>
            <a:r>
              <a:rPr lang="en-US" sz="2400" b="1" dirty="0">
                <a:solidFill>
                  <a:srgbClr val="0066FF"/>
                </a:solidFill>
              </a:rPr>
              <a:t>through the career &amp; education planning process.  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F8721-C34B-4BEC-AFE0-1E6B3439731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 descr="FOCUS 2 Student Guide to the Main Men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52400"/>
            <a:ext cx="51816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0200" y="5562600"/>
            <a:ext cx="7315200" cy="838200"/>
          </a:xfrm>
        </p:spPr>
        <p:txBody>
          <a:bodyPr/>
          <a:lstStyle/>
          <a:p>
            <a:r>
              <a:rPr lang="en-US" sz="2400" dirty="0" smtClean="0"/>
              <a:t>The following slides will introduce you to the FOCUS 2 Main Menu and the functions of each section of the menu.</a:t>
            </a:r>
            <a:endParaRPr lang="en-US" sz="2400" dirty="0"/>
          </a:p>
        </p:txBody>
      </p:sp>
      <p:pic>
        <p:nvPicPr>
          <p:cNvPr id="4" name="Picture 3" descr="Fotolia_11711213_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990600"/>
            <a:ext cx="4267200" cy="359938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7914F7-4741-4C9E-8785-0A205BD2ECF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Career Readiness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703C33F-CC2E-413F-A112-516E7A8B888A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1905000" cy="4724400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buFont typeface="Wingdings"/>
              <a:buNone/>
              <a:defRPr/>
            </a:pPr>
            <a:r>
              <a:rPr lang="en-US" sz="2600" b="1" i="1" dirty="0" smtClean="0"/>
              <a:t>Your Career Planning Status  </a:t>
            </a:r>
            <a:r>
              <a:rPr lang="en-US" sz="2600" dirty="0" smtClean="0"/>
              <a:t>highlights activities that support informed decision making. </a:t>
            </a:r>
            <a:endParaRPr lang="en-US" sz="2600" i="1" dirty="0" smtClean="0"/>
          </a:p>
          <a:p>
            <a:pPr eaLnBrk="1" fontAlgn="auto" hangingPunct="1">
              <a:buFont typeface="Wingdings"/>
              <a:buNone/>
              <a:defRPr/>
            </a:pP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438400" y="3733800"/>
            <a:ext cx="609600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 smtClean="0">
                <a:latin typeface="+mn-lt"/>
              </a:rPr>
              <a:t>CAREER READINESS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u="sng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Career </a:t>
            </a:r>
            <a:r>
              <a:rPr lang="en-US" sz="2000" b="1" dirty="0">
                <a:latin typeface="+mn-lt"/>
              </a:rPr>
              <a:t>and Educational Goals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Academic </a:t>
            </a:r>
            <a:r>
              <a:rPr lang="en-US" sz="2000" b="1" dirty="0" smtClean="0">
                <a:latin typeface="+mn-lt"/>
              </a:rPr>
              <a:t>Strengths</a:t>
            </a:r>
            <a:endParaRPr lang="en-US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Your Career Planning Status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</p:txBody>
      </p:sp>
      <p:pic>
        <p:nvPicPr>
          <p:cNvPr id="19463" name="Picture 2" descr="http://www.focuscareer2.com/images/career-readiness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2057400"/>
            <a:ext cx="21685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876800" y="2291209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+mn-lt"/>
                <a:cs typeface="Arial" pitchFamily="34" charset="0"/>
              </a:rPr>
              <a:t>A Great Starting Point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8699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Self Assessment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C5FEE49-5A9A-4069-96C1-0262C4AC3E20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667000" y="3124200"/>
            <a:ext cx="5638800" cy="310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</a:rPr>
              <a:t>SELF ASSESSMENT: </a:t>
            </a:r>
            <a:endParaRPr lang="en-US" sz="20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	Work </a:t>
            </a:r>
            <a:r>
              <a:rPr lang="en-US" sz="2000" b="1" dirty="0">
                <a:latin typeface="+mn-lt"/>
              </a:rPr>
              <a:t>Interest 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	Leisure </a:t>
            </a:r>
            <a:r>
              <a:rPr lang="en-US" sz="2000" b="1" dirty="0">
                <a:latin typeface="+mn-lt"/>
              </a:rPr>
              <a:t>Interest 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	Skills </a:t>
            </a:r>
            <a:r>
              <a:rPr lang="en-US" sz="2000" b="1" dirty="0">
                <a:latin typeface="+mn-lt"/>
              </a:rPr>
              <a:t>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	Personality </a:t>
            </a:r>
            <a:r>
              <a:rPr lang="en-US" sz="2000" b="1" dirty="0">
                <a:latin typeface="+mn-lt"/>
              </a:rPr>
              <a:t>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	Values </a:t>
            </a:r>
            <a:r>
              <a:rPr lang="en-US" sz="2000" b="1" dirty="0">
                <a:latin typeface="+mn-lt"/>
              </a:rPr>
              <a:t>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	Narrow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and Refine Your Results: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5"/>
                </a:solidFill>
                <a:latin typeface="+mn-lt"/>
              </a:rPr>
              <a:t>	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See Your Top Career Choices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</p:txBody>
      </p:sp>
      <p:pic>
        <p:nvPicPr>
          <p:cNvPr id="20487" name="Picture 4" descr="http://www.focuscareer2.com/images/selfassessment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4600" y="1828800"/>
            <a:ext cx="23780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228600" y="2057400"/>
            <a:ext cx="2057400" cy="2590800"/>
          </a:xfrm>
          <a:solidFill>
            <a:srgbClr val="006666"/>
          </a:soli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Save 10 preferred occupations &amp; 2-3 majors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8699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Sample Interest Profile 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C9B4EE6-A60A-44D4-B378-D908EC920EF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1508" name="Picture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2286000"/>
            <a:ext cx="7391400" cy="334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524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Your top 3 interests make up your Holland Code (Interest Profile)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ubtitle 27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4008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  Save your favorite occupations and majors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4725194" y="4037806"/>
            <a:ext cx="3810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-914400" y="4038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905794" y="4037806"/>
            <a:ext cx="3810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1000" y="1752600"/>
            <a:ext cx="8763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28600" y="3352800"/>
            <a:ext cx="876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8600" y="4267200"/>
            <a:ext cx="876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28600" y="2819400"/>
            <a:ext cx="876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28600" y="5334000"/>
            <a:ext cx="876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8600" y="4800600"/>
            <a:ext cx="876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-1713706" y="3999706"/>
            <a:ext cx="3886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7011194" y="3504406"/>
            <a:ext cx="3810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ssessment-results.gif"/>
          <p:cNvPicPr>
            <a:picLocks noChangeAspect="1"/>
          </p:cNvPicPr>
          <p:nvPr/>
        </p:nvPicPr>
        <p:blipFill>
          <a:blip r:embed="rId3" cstate="screen"/>
          <a:srcRect t="24074"/>
          <a:stretch>
            <a:fillRect/>
          </a:stretch>
        </p:blipFill>
        <p:spPr>
          <a:xfrm>
            <a:off x="228600" y="1600200"/>
            <a:ext cx="8729922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Oval 18"/>
          <p:cNvSpPr/>
          <p:nvPr/>
        </p:nvSpPr>
        <p:spPr>
          <a:xfrm>
            <a:off x="5638800" y="2819400"/>
            <a:ext cx="1676400" cy="304800"/>
          </a:xfrm>
          <a:prstGeom prst="ellipse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MAJORS</a:t>
            </a:r>
            <a:endParaRPr lang="en-US" b="1" dirty="0">
              <a:ln>
                <a:solidFill>
                  <a:srgbClr val="FFFF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5800" y="2743200"/>
            <a:ext cx="2438400" cy="381000"/>
          </a:xfrm>
          <a:prstGeom prst="ellipse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OCCUPATIONS</a:t>
            </a:r>
            <a:endParaRPr lang="en-US" b="1" dirty="0">
              <a:ln>
                <a:solidFill>
                  <a:srgbClr val="FFFF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 bwMode="auto">
          <a:xfrm>
            <a:off x="304800" y="2286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Your interest profile is matched to: </a:t>
            </a:r>
            <a:br>
              <a:rPr kumimoji="0" lang="en-US" sz="2000" b="0" i="0" u="none" strike="noStrike" kern="1200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1.  Occupations with similar interest profiles</a:t>
            </a:r>
            <a:br>
              <a:rPr kumimoji="0" lang="en-US" sz="2000" b="0" i="0" u="none" strike="noStrike" kern="1200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2.  Supporting majors at your college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013A4-806A-491E-9CE4-B448A2D4494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04216"/>
            <a:ext cx="8534400" cy="990600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Explore Your Assessment Results</a:t>
            </a:r>
            <a:endParaRPr lang="en-US" dirty="0">
              <a:solidFill>
                <a:srgbClr val="0066FF"/>
              </a:solidFill>
            </a:endParaRPr>
          </a:p>
        </p:txBody>
      </p:sp>
      <p:pic>
        <p:nvPicPr>
          <p:cNvPr id="5" name="Content Placeholder 4" descr="screenshot.gif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rcRect l="2597" t="18498" r="5195"/>
          <a:stretch>
            <a:fillRect/>
          </a:stretch>
        </p:blipFill>
        <p:spPr>
          <a:xfrm>
            <a:off x="2971800" y="2813846"/>
            <a:ext cx="4727448" cy="4044154"/>
          </a:xfrm>
        </p:spPr>
      </p:pic>
      <p:cxnSp>
        <p:nvCxnSpPr>
          <p:cNvPr id="13" name="Straight Arrow Connector 12"/>
          <p:cNvCxnSpPr/>
          <p:nvPr/>
        </p:nvCxnSpPr>
        <p:spPr>
          <a:xfrm flipH="1">
            <a:off x="5410200" y="2438400"/>
            <a:ext cx="609600" cy="8869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00400" y="16764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Vary the degree level to play the “What if?” game.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9050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How does degree level impact the  opportunities available in a career field?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95800" y="3124200"/>
            <a:ext cx="1447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8699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Exploring Majors?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C5FEE49-5A9A-4069-96C1-0262C4AC3E20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0" name="Picture 9" descr="screenshot.gif"/>
          <p:cNvPicPr>
            <a:picLocks noChangeAspect="1"/>
          </p:cNvPicPr>
          <p:nvPr/>
        </p:nvPicPr>
        <p:blipFill>
          <a:blip r:embed="rId3" cstate="screen"/>
          <a:srcRect l="17045" t="50000" r="18182" b="4207"/>
          <a:stretch>
            <a:fillRect/>
          </a:stretch>
        </p:blipFill>
        <p:spPr>
          <a:xfrm>
            <a:off x="2514600" y="1981200"/>
            <a:ext cx="6348046" cy="43434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6858000" y="1371600"/>
            <a:ext cx="5334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91400" y="2590800"/>
            <a:ext cx="1447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idx="2"/>
          </p:nvPr>
        </p:nvSpPr>
        <p:spPr>
          <a:xfrm>
            <a:off x="228600" y="2057400"/>
            <a:ext cx="2209800" cy="1981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Examine the supporting majors offered at this college</a:t>
            </a: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graphicFrame>
        <p:nvGraphicFramePr>
          <p:cNvPr id="48" name="Diagram 47"/>
          <p:cNvGraphicFramePr/>
          <p:nvPr/>
        </p:nvGraphicFramePr>
        <p:xfrm>
          <a:off x="1804416" y="890016"/>
          <a:ext cx="6047232" cy="380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Janis Stokes\AppData\Local\Microsoft\Windows\Temporary Internet Files\Low\Content.IE5\4CZJIRAO\iStock_000015535733Medium[1]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3984" y="4350639"/>
            <a:ext cx="2338360" cy="2336673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Reality: 60% of Entering Freshmen…</a:t>
            </a:r>
            <a:endParaRPr lang="en-US" dirty="0">
              <a:solidFill>
                <a:srgbClr val="0066FF"/>
              </a:solidFill>
            </a:endParaRPr>
          </a:p>
        </p:txBody>
      </p:sp>
      <p:pic>
        <p:nvPicPr>
          <p:cNvPr id="12" name="Picture 11" descr="iStock_000019117666Small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749542" y="4172454"/>
            <a:ext cx="1650746" cy="2473202"/>
          </a:xfrm>
          <a:prstGeom prst="rect">
            <a:avLst/>
          </a:prstGeom>
        </p:spPr>
      </p:pic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0292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</a:rPr>
              <a:t>“I Have To Declare A Major?”</a:t>
            </a: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6" descr="play-video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313238" y="3738563"/>
            <a:ext cx="752475" cy="219075"/>
          </a:xfrm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828800" y="1905000"/>
            <a:ext cx="6553200" cy="2971800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000" b="1" dirty="0">
              <a:solidFill>
                <a:srgbClr val="FF3300"/>
              </a:solidFill>
              <a:latin typeface="Verdana" pitchFamily="34" charset="0"/>
              <a:hlinkClick r:id="rId5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362200" y="1752600"/>
            <a:ext cx="6629400" cy="3429000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latin typeface="Tahoma" pitchFamily="34" charset="0"/>
              </a:rPr>
              <a:t>Overview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latin typeface="Tahoma" pitchFamily="34" charset="0"/>
              </a:rPr>
              <a:t>Archeologist</a:t>
            </a:r>
            <a:endParaRPr lang="en-US" sz="1400" dirty="0">
              <a:solidFill>
                <a:srgbClr val="C00000"/>
              </a:solidFill>
              <a:latin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Archeologists research the materials and records 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past cultures, countries, tribes, and early prehistoric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man in order to reconstruct and understand their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origin and development. They excavate, analyze,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classify and interpret artifacts and weapons to identify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 trends.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Graduates with a master's degree in archeology can qualify for a teaching position in two-year colleges, while a Ph.D. is usually the minimum requirement for most teaching positions in 4-year colleges. Training in statistics is essential for those who wish to find research positions in government agencies or in social science research institutes.</a:t>
            </a:r>
          </a:p>
        </p:txBody>
      </p:sp>
      <p:pic>
        <p:nvPicPr>
          <p:cNvPr id="22534" name="Picture 5" descr="save-occupat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8600" y="5334000"/>
            <a:ext cx="106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4" descr="Archeologist0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239000" y="2057400"/>
            <a:ext cx="14859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1752600"/>
            <a:ext cx="1905000" cy="299085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MENU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C00000"/>
                </a:solidFill>
                <a:latin typeface="Verdana" pitchFamily="34" charset="0"/>
              </a:rPr>
              <a:t>Overview</a:t>
            </a:r>
            <a:endParaRPr lang="en-US" sz="1200" b="1" dirty="0">
              <a:solidFill>
                <a:srgbClr val="C00000"/>
              </a:solidFill>
              <a:latin typeface="Verdana" pitchFamily="34" charset="0"/>
              <a:hlinkClick r:id="rId5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Job Duties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Skills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Values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Outlook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Earnings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Advancement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Interest Profile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Working Conditions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Contact Info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Verdana" pitchFamily="34" charset="0"/>
              </a:rPr>
              <a:t>Areas of Study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533400" y="5257800"/>
            <a:ext cx="13716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Lucida Sans Unicode" pitchFamily="34" charset="0"/>
              </a:rPr>
              <a:t>  Save this </a:t>
            </a:r>
          </a:p>
          <a:p>
            <a:r>
              <a:rPr lang="en-US" sz="1400" b="1" dirty="0">
                <a:latin typeface="Lucida Sans Unicode" pitchFamily="34" charset="0"/>
              </a:rPr>
              <a:t>  occupation</a:t>
            </a:r>
          </a:p>
        </p:txBody>
      </p:sp>
      <p:pic>
        <p:nvPicPr>
          <p:cNvPr id="22538" name="Picture 2" descr="Printer Friendly 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52400" y="6019800"/>
            <a:ext cx="1371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Box 19"/>
          <p:cNvSpPr txBox="1">
            <a:spLocks noChangeArrowheads="1"/>
          </p:cNvSpPr>
          <p:nvPr/>
        </p:nvSpPr>
        <p:spPr bwMode="auto">
          <a:xfrm>
            <a:off x="609600" y="6019800"/>
            <a:ext cx="152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Lucida Sans Unicode" pitchFamily="34" charset="0"/>
              </a:rPr>
              <a:t>Printer Friendly</a:t>
            </a:r>
          </a:p>
          <a:p>
            <a:endParaRPr lang="en-US" sz="1400" b="1" dirty="0">
              <a:latin typeface="Lucida Sans Unicode" pitchFamily="34" charset="0"/>
            </a:endParaRPr>
          </a:p>
        </p:txBody>
      </p:sp>
      <p:pic>
        <p:nvPicPr>
          <p:cNvPr id="22540" name="Picture 6" descr="play-vide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48768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extBox 12"/>
          <p:cNvSpPr txBox="1">
            <a:spLocks noChangeArrowheads="1"/>
          </p:cNvSpPr>
          <p:nvPr/>
        </p:nvSpPr>
        <p:spPr bwMode="auto">
          <a:xfrm>
            <a:off x="533400" y="4876800"/>
            <a:ext cx="1219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Lucida Sans Unicode" pitchFamily="34" charset="0"/>
              </a:rPr>
              <a:t>  Play Video</a:t>
            </a:r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66FF"/>
                </a:solidFill>
              </a:rPr>
              <a:t>Click on any occupation to learn more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6" descr="play-video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313238" y="3738563"/>
            <a:ext cx="752475" cy="219075"/>
          </a:xfrm>
        </p:spPr>
      </p:pic>
      <p:pic>
        <p:nvPicPr>
          <p:cNvPr id="25605" name="Picture 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71800" y="1828800"/>
            <a:ext cx="596447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971800" y="3200400"/>
            <a:ext cx="1295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66FF"/>
                </a:solidFill>
              </a:rPr>
              <a:t>Compare your interest profile to the interest profile for the occupation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28600" y="2413962"/>
            <a:ext cx="2590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+mn-lt"/>
              </a:rPr>
              <a:t>Example of a potential career match!</a:t>
            </a:r>
            <a:endParaRPr lang="en-US" sz="4400" b="1" dirty="0"/>
          </a:p>
        </p:txBody>
      </p:sp>
      <p:sp>
        <p:nvSpPr>
          <p:cNvPr id="2" name="Right Arrow 1"/>
          <p:cNvSpPr/>
          <p:nvPr/>
        </p:nvSpPr>
        <p:spPr>
          <a:xfrm>
            <a:off x="838200" y="5891837"/>
            <a:ext cx="990600" cy="585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6" descr="play-video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313238" y="3738563"/>
            <a:ext cx="752475" cy="219075"/>
          </a:xfrm>
        </p:spPr>
      </p:pic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355599" y="1981200"/>
            <a:ext cx="273737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+mn-lt"/>
              </a:rPr>
              <a:t>Example of a weaker career match.</a:t>
            </a:r>
            <a:endParaRPr lang="en-US" sz="4400" b="1" dirty="0">
              <a:latin typeface="+mn-lt"/>
            </a:endParaRPr>
          </a:p>
        </p:txBody>
      </p:sp>
      <p:pic>
        <p:nvPicPr>
          <p:cNvPr id="24581" name="Picture 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18379" y="1905000"/>
            <a:ext cx="602562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200400" y="3276600"/>
            <a:ext cx="1295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1" name="Title 25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66FF"/>
                </a:solidFill>
              </a:rPr>
              <a:t>How well do your interests match the interest profile (Holland Code) for the occupation?</a:t>
            </a:r>
          </a:p>
        </p:txBody>
      </p:sp>
      <p:sp>
        <p:nvSpPr>
          <p:cNvPr id="2" name="Right Arrow 1"/>
          <p:cNvSpPr/>
          <p:nvPr/>
        </p:nvSpPr>
        <p:spPr>
          <a:xfrm>
            <a:off x="812800" y="5459075"/>
            <a:ext cx="1295400" cy="789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5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990600"/>
          </a:xfrm>
        </p:spPr>
        <p:txBody>
          <a:bodyPr/>
          <a:lstStyle/>
          <a:p>
            <a:r>
              <a:rPr lang="en-US" sz="3600" dirty="0" smtClean="0">
                <a:solidFill>
                  <a:srgbClr val="0066FF"/>
                </a:solidFill>
              </a:rPr>
              <a:t>Connect to Professional Associations</a:t>
            </a:r>
          </a:p>
        </p:txBody>
      </p:sp>
      <p:pic>
        <p:nvPicPr>
          <p:cNvPr id="26627" name="Picture 6" descr="play-video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313238" y="3738563"/>
            <a:ext cx="752475" cy="219075"/>
          </a:xfrm>
        </p:spPr>
      </p:pic>
      <p:pic>
        <p:nvPicPr>
          <p:cNvPr id="26628" name="Picture 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" y="1676400"/>
            <a:ext cx="848092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52400" y="3962400"/>
            <a:ext cx="533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05800" cy="8699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66FF"/>
                </a:solidFill>
              </a:rPr>
              <a:t>Narrow Your Self Assessment Results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C5FEE49-5A9A-4069-96C1-0262C4AC3E20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590800" y="3200400"/>
            <a:ext cx="6096000" cy="310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 smtClean="0">
                <a:latin typeface="+mn-lt"/>
              </a:rPr>
              <a:t>SELF ASSESSMENT: </a:t>
            </a:r>
            <a:endParaRPr lang="en-US" sz="20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Work </a:t>
            </a:r>
            <a:r>
              <a:rPr lang="en-US" sz="2000" b="1" dirty="0">
                <a:latin typeface="+mn-lt"/>
              </a:rPr>
              <a:t>Interest 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Leisure Interest 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Skills 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Personality 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Values 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+mn-lt"/>
              </a:rPr>
              <a:t>Narrow and Refine Your Results: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5"/>
                </a:solidFill>
                <a:latin typeface="+mn-lt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See Your Top Career Choices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7391400" y="5562600"/>
            <a:ext cx="762000" cy="3810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487" name="Picture 4" descr="http://www.focuscareer2.com/images/selfassessment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4600" y="1828800"/>
            <a:ext cx="23780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953000" y="2060376"/>
            <a:ext cx="3886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Click on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See</a:t>
            </a:r>
            <a:r>
              <a:rPr kumimoji="0" lang="en-US" sz="2000" b="1" i="1" u="sng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Your Top Career Choices</a:t>
            </a:r>
            <a:r>
              <a:rPr lang="en-US" sz="2000" b="1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to narrow your results.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38400" y="4953000"/>
            <a:ext cx="64770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>
          <a:xfrm>
            <a:off x="609600" y="1981200"/>
            <a:ext cx="1600200" cy="2819400"/>
          </a:xfrm>
        </p:spPr>
        <p:txBody>
          <a:bodyPr/>
          <a:lstStyle/>
          <a:p>
            <a:r>
              <a:rPr lang="en-US" b="1" i="1" u="sng" dirty="0" smtClean="0">
                <a:solidFill>
                  <a:schemeClr val="bg1"/>
                </a:solidFill>
              </a:rPr>
              <a:t>“See your Top Career Choices” </a:t>
            </a:r>
            <a:r>
              <a:rPr lang="en-US" b="1" dirty="0" smtClean="0">
                <a:solidFill>
                  <a:schemeClr val="bg1"/>
                </a:solidFill>
              </a:rPr>
              <a:t>displays your top  choices by combining your assessment results.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66FF"/>
                </a:solidFill>
              </a:rPr>
              <a:t>Explore the Possibilities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FB29427-C60F-4D7F-B855-5C2E42551CB7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514600" y="3505200"/>
            <a:ext cx="6096000" cy="163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 smtClean="0">
                <a:latin typeface="+mn-lt"/>
              </a:rPr>
              <a:t>EXPLORE THE POSSIBILITIES</a:t>
            </a:r>
            <a:endParaRPr lang="en-US" sz="20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</a:rPr>
              <a:t>Search </a:t>
            </a:r>
            <a:r>
              <a:rPr lang="en-US" sz="2000" b="1" dirty="0">
                <a:latin typeface="+mn-lt"/>
              </a:rPr>
              <a:t>by Name</a:t>
            </a: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Search by Industry</a:t>
            </a: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What can I do with a major in...?</a:t>
            </a:r>
            <a:r>
              <a:rPr lang="en-US" sz="2000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Compare Two Occupations Side by Side </a:t>
            </a:r>
            <a:endParaRPr lang="en-US" sz="2000" dirty="0">
              <a:latin typeface="+mn-lt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6248400" y="3581400"/>
            <a:ext cx="1905000" cy="381000"/>
          </a:xfrm>
          <a:prstGeom prst="leftArrow">
            <a:avLst>
              <a:gd name="adj1" fmla="val 56076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3559" name="Picture 2" descr="http://www.focuscareer2.com/images/research-careers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1981200"/>
            <a:ext cx="22113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9"/>
          <p:cNvSpPr txBox="1">
            <a:spLocks/>
          </p:cNvSpPr>
          <p:nvPr/>
        </p:nvSpPr>
        <p:spPr bwMode="auto">
          <a:xfrm>
            <a:off x="304800" y="1752600"/>
            <a:ext cx="1905000" cy="3200400"/>
          </a:xfrm>
          <a:prstGeom prst="rect">
            <a:avLst/>
          </a:prstGeom>
          <a:solidFill>
            <a:srgbClr val="009DD9"/>
          </a:solidFill>
          <a:ln w="50800" cap="sq" cmpd="dbl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137160" tIns="182880" rIns="13716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the tools in FOCUS 2 as an ongoing resource.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1"/>
          <p:cNvSpPr>
            <a:spLocks noGrp="1"/>
          </p:cNvSpPr>
          <p:nvPr>
            <p:ph type="title"/>
          </p:nvPr>
        </p:nvSpPr>
        <p:spPr>
          <a:xfrm>
            <a:off x="2590800" y="1676400"/>
            <a:ext cx="6248400" cy="86995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Your Interests          Suggested  Majors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FB29427-C60F-4D7F-B855-5C2E42551CB7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3556" name="Text Placeholder 30"/>
          <p:cNvSpPr>
            <a:spLocks noGrp="1"/>
          </p:cNvSpPr>
          <p:nvPr>
            <p:ph type="body" idx="2"/>
          </p:nvPr>
        </p:nvSpPr>
        <p:spPr>
          <a:xfrm>
            <a:off x="304800" y="1905000"/>
            <a:ext cx="2133600" cy="397459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FOCUS 2 identifies majors that match your interests</a:t>
            </a:r>
            <a:endParaRPr lang="en-US" sz="32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9" name="Picture 8" descr="what-can-I-do-with-a-major-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514600"/>
            <a:ext cx="4902431" cy="408535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105400" y="2133600"/>
            <a:ext cx="530352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what-can-I-do-with-a-major-.gif"/>
          <p:cNvPicPr>
            <a:picLocks noChangeAspect="1"/>
          </p:cNvPicPr>
          <p:nvPr/>
        </p:nvPicPr>
        <p:blipFill>
          <a:blip r:embed="rId3" cstate="print"/>
          <a:srcRect l="50843" t="19722" r="31763" b="72250"/>
          <a:stretch>
            <a:fillRect/>
          </a:stretch>
        </p:blipFill>
        <p:spPr>
          <a:xfrm>
            <a:off x="533400" y="5181600"/>
            <a:ext cx="1584960" cy="609600"/>
          </a:xfrm>
          <a:prstGeom prst="rect">
            <a:avLst/>
          </a:prstGeom>
        </p:spPr>
      </p:pic>
      <p:sp>
        <p:nvSpPr>
          <p:cNvPr id="10" name="Title 31"/>
          <p:cNvSpPr txBox="1">
            <a:spLocks/>
          </p:cNvSpPr>
          <p:nvPr/>
        </p:nvSpPr>
        <p:spPr bwMode="auto">
          <a:xfrm>
            <a:off x="609600" y="304800"/>
            <a:ext cx="8077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Choosing your major?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 “What Can I Do with a Major In…?”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66FF"/>
                </a:solidFill>
              </a:rPr>
              <a:t>Choosing your major? </a:t>
            </a:r>
            <a:br>
              <a:rPr lang="en-US" sz="3600" dirty="0" smtClean="0">
                <a:solidFill>
                  <a:srgbClr val="0066FF"/>
                </a:solidFill>
              </a:rPr>
            </a:br>
            <a:r>
              <a:rPr lang="en-US" sz="3600" dirty="0" smtClean="0">
                <a:solidFill>
                  <a:srgbClr val="0066FF"/>
                </a:solidFill>
              </a:rPr>
              <a:t>Use “What Can I Do with a Major In…?” </a:t>
            </a:r>
            <a:r>
              <a:rPr lang="en-US" sz="3600" dirty="0" smtClean="0">
                <a:solidFill>
                  <a:srgbClr val="0033CC"/>
                </a:solidFill>
              </a:rPr>
              <a:t>     </a:t>
            </a:r>
            <a:endParaRPr lang="en-US" sz="3600" dirty="0" smtClean="0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FB29427-C60F-4D7F-B855-5C2E42551CB7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3556" name="Text Placeholder 30"/>
          <p:cNvSpPr>
            <a:spLocks noGrp="1"/>
          </p:cNvSpPr>
          <p:nvPr>
            <p:ph type="body" idx="2"/>
          </p:nvPr>
        </p:nvSpPr>
        <p:spPr>
          <a:xfrm>
            <a:off x="304800" y="2209800"/>
            <a:ext cx="2133600" cy="2971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Are the  occupations associated with a major appealing to you? </a:t>
            </a:r>
            <a:endParaRPr lang="en-US" sz="2800" dirty="0" smtClean="0">
              <a:solidFill>
                <a:srgbClr val="FFFFFF"/>
              </a:solidFill>
            </a:endParaRP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0" name="Picture 9" descr="explore-majors.gif"/>
          <p:cNvPicPr>
            <a:picLocks noChangeAspect="1"/>
          </p:cNvPicPr>
          <p:nvPr/>
        </p:nvPicPr>
        <p:blipFill>
          <a:blip r:embed="rId3" cstate="print"/>
          <a:srcRect l="25000" t="23241" r="8333" b="8703"/>
          <a:stretch>
            <a:fillRect/>
          </a:stretch>
        </p:blipFill>
        <p:spPr>
          <a:xfrm>
            <a:off x="2641600" y="2133600"/>
            <a:ext cx="65024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66FF"/>
                </a:solidFill>
              </a:rPr>
              <a:t>Action Plan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B21B580-5E46-4BBE-B2F2-D38895344578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4580" name="Text Placeholder 30"/>
          <p:cNvSpPr>
            <a:spLocks noGrp="1"/>
          </p:cNvSpPr>
          <p:nvPr>
            <p:ph type="body" idx="2"/>
          </p:nvPr>
        </p:nvSpPr>
        <p:spPr>
          <a:xfrm>
            <a:off x="304800" y="1679448"/>
            <a:ext cx="2057400" cy="4721352"/>
          </a:xfrm>
        </p:spPr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</a:rPr>
              <a:t>Build your network of contacts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Plan for Internships, Study Abroad, Volunteering</a:t>
            </a: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67000" y="3048000"/>
            <a:ext cx="609600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rgbClr val="993300"/>
                </a:solidFill>
                <a:latin typeface="+mn-lt"/>
                <a:cs typeface="Times New Roman" pitchFamily="18" charset="0"/>
              </a:rPr>
              <a:t>Create an Action Plan</a:t>
            </a:r>
            <a:endParaRPr lang="en-US" sz="2400" b="1" dirty="0" smtClean="0">
              <a:solidFill>
                <a:srgbClr val="993300"/>
              </a:solidFill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  <a:cs typeface="Times New Roman" pitchFamily="18" charset="0"/>
              </a:rPr>
              <a:t>Build Your Action Plan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  <a:cs typeface="Times New Roman" pitchFamily="18" charset="0"/>
              </a:rPr>
              <a:t>Review &amp; Print Your Action Plan</a:t>
            </a:r>
            <a:endParaRPr lang="en-US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6461760" y="3349752"/>
            <a:ext cx="1676400" cy="3810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action-plan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905000"/>
            <a:ext cx="1871597" cy="838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66FF"/>
                </a:solidFill>
              </a:rPr>
              <a:t>Your Career Portfolio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B21B580-5E46-4BBE-B2F2-D38895344578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4580" name="Text Placeholder 30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1905000" cy="3352800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FOCUS 2 saves all your results, questions &amp; preferences in </a:t>
            </a:r>
            <a:r>
              <a:rPr lang="en-US" sz="2400" i="1" u="sng" dirty="0" smtClean="0">
                <a:solidFill>
                  <a:srgbClr val="FFFFFF"/>
                </a:solidFill>
              </a:rPr>
              <a:t>Your Career Portfolio</a:t>
            </a:r>
            <a:endParaRPr lang="en-US" sz="2400" dirty="0" smtClean="0">
              <a:solidFill>
                <a:srgbClr val="FFFFFF"/>
              </a:solidFill>
            </a:endParaRP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38400" y="3276600"/>
            <a:ext cx="6096000" cy="1323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 smtClean="0">
                <a:latin typeface="+mn-lt"/>
                <a:cs typeface="Times New Roman" pitchFamily="18" charset="0"/>
              </a:rPr>
              <a:t>YOUR CAREER PORTFOLIO</a:t>
            </a:r>
            <a:endParaRPr lang="en-US" sz="2000" b="1" dirty="0" smtClean="0"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  <a:cs typeface="Times New Roman" pitchFamily="18" charset="0"/>
              </a:rPr>
              <a:t>Review </a:t>
            </a:r>
            <a:r>
              <a:rPr lang="en-US" sz="2000" b="1" dirty="0">
                <a:latin typeface="+mn-lt"/>
                <a:cs typeface="Times New Roman" pitchFamily="18" charset="0"/>
              </a:rPr>
              <a:t>&amp; Update Your Saved Careers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Times New Roman" pitchFamily="18" charset="0"/>
              </a:rPr>
              <a:t>Review &amp; Update Your Saved Majors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Times New Roman" pitchFamily="18" charset="0"/>
              </a:rPr>
              <a:t>Review &amp; Print Your Portfolio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6400800" y="4191000"/>
            <a:ext cx="1676400" cy="3810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4583" name="Picture 2" descr="http://www.focuscareer2.com/images/portfolio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1905000"/>
            <a:ext cx="2181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7800" y="152400"/>
            <a:ext cx="6477000" cy="1981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733800"/>
            <a:ext cx="85344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Calibri" pitchFamily="34" charset="0"/>
              </a:rPr>
              <a:t>A continuous, lifelong process </a:t>
            </a:r>
          </a:p>
          <a:p>
            <a:pPr algn="ctr"/>
            <a:r>
              <a:rPr lang="en-US" sz="3200" dirty="0" smtClean="0">
                <a:latin typeface="Calibri" pitchFamily="34" charset="0"/>
              </a:rPr>
              <a:t>of exploration and planning of career and educational goals compatible</a:t>
            </a:r>
            <a:r>
              <a:rPr lang="en-US" sz="3200" b="1" i="1" dirty="0" smtClean="0">
                <a:latin typeface="Calibri" pitchFamily="34" charset="0"/>
              </a:rPr>
              <a:t> </a:t>
            </a:r>
            <a:r>
              <a:rPr lang="en-US" sz="3200" i="1" dirty="0" smtClean="0">
                <a:latin typeface="Calibri" pitchFamily="34" charset="0"/>
              </a:rPr>
              <a:t>with your interests, values, talents, personality and aspirations.   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8" name="Picture 7" descr="iStock_000002515017XSmal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600" y="1828800"/>
            <a:ext cx="2588342" cy="1548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1828800"/>
            <a:ext cx="534009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Orientation, Self Knowledge Discovery, Exploration,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Decision Making,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Action, Adaptation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66FF"/>
                </a:solidFill>
              </a:rPr>
              <a:t>What is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Career &amp; Education Planning?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r>
              <a:rPr lang="en-US" sz="3600" dirty="0" smtClean="0">
                <a:solidFill>
                  <a:srgbClr val="0066FF"/>
                </a:solidFill>
              </a:rPr>
              <a:t>Follow up</a:t>
            </a:r>
            <a:endParaRPr lang="en-US" sz="3600" dirty="0">
              <a:solidFill>
                <a:srgbClr val="0066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7079" y="1593111"/>
            <a:ext cx="8171121" cy="4892750"/>
          </a:xfrm>
        </p:spPr>
        <p:txBody>
          <a:bodyPr/>
          <a:lstStyle/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Discuss your results with your career counselor/ adviser</a:t>
            </a:r>
          </a:p>
          <a:p>
            <a:pPr lvl="1"/>
            <a:r>
              <a:rPr lang="en-US" sz="3200" dirty="0" smtClean="0"/>
              <a:t>Understand how your interests, skills, personality type and values will be an asset to you in the world of work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4D325A2-A95B-417F-B336-C476911956C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66FF"/>
                </a:solidFill>
              </a:rPr>
              <a:t>Recommended Tools and Websites</a:t>
            </a: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5604" name="Text Placeholder 30"/>
          <p:cNvSpPr>
            <a:spLocks noGrp="1"/>
          </p:cNvSpPr>
          <p:nvPr>
            <p:ph type="body" idx="2"/>
          </p:nvPr>
        </p:nvSpPr>
        <p:spPr>
          <a:xfrm>
            <a:off x="457200" y="1752600"/>
            <a:ext cx="2209800" cy="4876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Explore job postings nationally,     by state, employer type, specialty -green jobs, international, etc.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19400" y="3429000"/>
            <a:ext cx="6096000" cy="1323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 smtClean="0">
                <a:latin typeface="+mj-lt"/>
              </a:rPr>
              <a:t>RECOMMENDED TOOLS AND WEBSITES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Upcoming </a:t>
            </a:r>
            <a:r>
              <a:rPr lang="en-US" sz="2000" b="1" dirty="0">
                <a:latin typeface="+mj-lt"/>
              </a:rPr>
              <a:t>Events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Job Boards and Internship Opportunities</a:t>
            </a:r>
            <a:endParaRPr lang="en-US" sz="2000" b="1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</a:rPr>
              <a:t>Links to Helpful Websites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7543800" y="4114800"/>
            <a:ext cx="609600" cy="3810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5607" name="Picture 2" descr="http://www.focuscareer2.com/images/resources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1905000"/>
            <a:ext cx="2286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52600" y="762000"/>
            <a:ext cx="5715000" cy="533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FOCUS 2 Poster Don't Gamble with your Future Resized to 8.5 x 11.JPG"/>
          <p:cNvPicPr>
            <a:picLocks noChangeAspect="1"/>
          </p:cNvPicPr>
          <p:nvPr/>
        </p:nvPicPr>
        <p:blipFill>
          <a:blip r:embed="rId2" cstate="print"/>
          <a:srcRect r="741" b="28889"/>
          <a:stretch>
            <a:fillRect/>
          </a:stretch>
        </p:blipFill>
        <p:spPr>
          <a:xfrm>
            <a:off x="2057400" y="914400"/>
            <a:ext cx="5105400" cy="4876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F8721-C34B-4BEC-AFE0-1E6B3439731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FCCBEEA-B793-4105-8269-36681EFA9E0C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3011" name="Rectangle 3"/>
          <p:cNvSpPr txBox="1">
            <a:spLocks noChangeArrowheads="1"/>
          </p:cNvSpPr>
          <p:nvPr/>
        </p:nvSpPr>
        <p:spPr bwMode="auto">
          <a:xfrm>
            <a:off x="381000" y="1828800"/>
            <a:ext cx="8458200" cy="46482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6D1014"/>
                </a:solidFill>
                <a:latin typeface="+mn-lt"/>
              </a:rPr>
              <a:t>In what </a:t>
            </a:r>
            <a:r>
              <a:rPr lang="en-US" sz="2400" b="1" dirty="0">
                <a:solidFill>
                  <a:srgbClr val="6D1014"/>
                </a:solidFill>
                <a:latin typeface="+mn-lt"/>
              </a:rPr>
              <a:t>stage of your education should you use FOCUS 2?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FOCUS 2 can be used in different ways throughout all stages of your education according to your personal needs. 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atin typeface="+mn-lt"/>
              </a:rPr>
              <a:t>	</a:t>
            </a:r>
            <a:r>
              <a:rPr lang="en-US" sz="2400" b="1" i="1" dirty="0" smtClean="0">
                <a:solidFill>
                  <a:srgbClr val="0000CC"/>
                </a:solidFill>
                <a:latin typeface="+mn-lt"/>
              </a:rPr>
              <a:t>While in College:</a:t>
            </a:r>
            <a:endParaRPr lang="en-US" sz="2400" b="1" i="1" dirty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atin typeface="+mn-lt"/>
              </a:rPr>
              <a:t>	</a:t>
            </a:r>
            <a:r>
              <a:rPr lang="en-US" sz="2400" b="1" i="1" dirty="0" smtClean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Explore majors at your college that support your assessment 	results</a:t>
            </a:r>
            <a:endParaRPr lang="en-US" sz="2400" dirty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	Explore career options 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	Make </a:t>
            </a:r>
            <a:r>
              <a:rPr lang="en-US" sz="2400" dirty="0" smtClean="0">
                <a:latin typeface="+mn-lt"/>
              </a:rPr>
              <a:t>decisions</a:t>
            </a:r>
            <a:endParaRPr lang="en-US" sz="2400" b="1" dirty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atin typeface="+mn-lt"/>
              </a:rPr>
              <a:t>	</a:t>
            </a:r>
            <a:r>
              <a:rPr lang="en-US" sz="2400" b="1" i="1" dirty="0">
                <a:solidFill>
                  <a:srgbClr val="0000CC"/>
                </a:solidFill>
                <a:latin typeface="+mn-lt"/>
              </a:rPr>
              <a:t>Graduating or Alumni:</a:t>
            </a:r>
            <a:r>
              <a:rPr lang="en-US" sz="2400" b="1" i="1" dirty="0">
                <a:latin typeface="+mn-lt"/>
              </a:rPr>
              <a:t> 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	Explore career options 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	Plan for additional education and training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	</a:t>
            </a:r>
            <a:r>
              <a:rPr lang="en-US" sz="2400" dirty="0" smtClean="0">
                <a:latin typeface="+mn-lt"/>
              </a:rPr>
              <a:t>Make career plans</a:t>
            </a:r>
            <a:endParaRPr lang="en-US" sz="2400" dirty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6D1014"/>
              </a:solidFill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+mn-lt"/>
            </a:endParaRPr>
          </a:p>
          <a:p>
            <a:pPr marL="365125" indent="-25558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1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6628" name="Title 7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FAQ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BCC40EE-9FC3-4B85-BC4E-C31E0DEB1AE8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3011" name="Rectangle 3"/>
          <p:cNvSpPr txBox="1">
            <a:spLocks noChangeArrowheads="1"/>
          </p:cNvSpPr>
          <p:nvPr/>
        </p:nvSpPr>
        <p:spPr bwMode="auto">
          <a:xfrm>
            <a:off x="457200" y="1828800"/>
            <a:ext cx="8382000" cy="47244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6D1014"/>
              </a:solidFill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6D1014"/>
                </a:solidFill>
                <a:latin typeface="+mn-lt"/>
              </a:rPr>
              <a:t>Where </a:t>
            </a:r>
            <a:r>
              <a:rPr lang="en-US" sz="2400" b="1" dirty="0">
                <a:solidFill>
                  <a:srgbClr val="6D1014"/>
                </a:solidFill>
                <a:latin typeface="+mn-lt"/>
              </a:rPr>
              <a:t>and when can you use FOCUS 2? 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 	</a:t>
            </a:r>
            <a:r>
              <a:rPr lang="en-US" sz="2400" dirty="0">
                <a:latin typeface="+mn-lt"/>
              </a:rPr>
              <a:t>Anywhere, anytime, </a:t>
            </a:r>
            <a:r>
              <a:rPr lang="en-US" sz="2400" dirty="0" smtClean="0">
                <a:latin typeface="+mn-lt"/>
              </a:rPr>
              <a:t>24/7 </a:t>
            </a:r>
            <a:endParaRPr lang="en-US" sz="2400" dirty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Contact </a:t>
            </a:r>
            <a:r>
              <a:rPr lang="en-US" sz="2400" dirty="0" smtClean="0">
                <a:latin typeface="+mn-lt"/>
              </a:rPr>
              <a:t>your college’s FOCUS 2 administrator for </a:t>
            </a:r>
            <a:r>
              <a:rPr lang="en-US" sz="2400" dirty="0">
                <a:latin typeface="+mn-lt"/>
              </a:rPr>
              <a:t>the </a:t>
            </a:r>
            <a:endParaRPr lang="en-US" sz="2400" dirty="0" smtClean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</a:rPr>
              <a:t>	</a:t>
            </a:r>
            <a:r>
              <a:rPr lang="en-US" sz="2400" b="1" i="1" dirty="0" smtClean="0">
                <a:latin typeface="+mn-lt"/>
              </a:rPr>
              <a:t>Access </a:t>
            </a:r>
            <a:r>
              <a:rPr lang="en-US" sz="2400" b="1" i="1" dirty="0">
                <a:latin typeface="+mn-lt"/>
              </a:rPr>
              <a:t>Code </a:t>
            </a:r>
            <a:r>
              <a:rPr lang="en-US" sz="2400" dirty="0">
                <a:latin typeface="+mn-lt"/>
              </a:rPr>
              <a:t>to </a:t>
            </a:r>
            <a:r>
              <a:rPr lang="en-US" sz="2400" dirty="0" smtClean="0">
                <a:latin typeface="+mn-lt"/>
              </a:rPr>
              <a:t>register</a:t>
            </a:r>
            <a:r>
              <a:rPr lang="en-US" sz="2400" dirty="0">
                <a:latin typeface="+mn-lt"/>
              </a:rPr>
              <a:t>.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6D1014"/>
              </a:solidFill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6D1014"/>
                </a:solidFill>
                <a:latin typeface="+mn-lt"/>
              </a:rPr>
              <a:t>Where </a:t>
            </a:r>
            <a:r>
              <a:rPr lang="en-US" sz="2400" b="1" dirty="0" smtClean="0">
                <a:solidFill>
                  <a:srgbClr val="6D1014"/>
                </a:solidFill>
                <a:latin typeface="+mn-lt"/>
              </a:rPr>
              <a:t>should you start on the main menu and </a:t>
            </a:r>
            <a:r>
              <a:rPr lang="en-US" sz="2400" b="1" dirty="0">
                <a:solidFill>
                  <a:srgbClr val="6D1014"/>
                </a:solidFill>
                <a:latin typeface="+mn-lt"/>
              </a:rPr>
              <a:t>can </a:t>
            </a:r>
            <a:r>
              <a:rPr lang="en-US" sz="2400" b="1" dirty="0" smtClean="0">
                <a:solidFill>
                  <a:srgbClr val="6D1014"/>
                </a:solidFill>
                <a:latin typeface="+mn-lt"/>
              </a:rPr>
              <a:t>you </a:t>
            </a:r>
            <a:r>
              <a:rPr lang="en-US" sz="2400" b="1" dirty="0">
                <a:solidFill>
                  <a:srgbClr val="6D1014"/>
                </a:solidFill>
                <a:latin typeface="+mn-lt"/>
              </a:rPr>
              <a:t>use FOCUS 2 more than once? 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Start </a:t>
            </a:r>
            <a:r>
              <a:rPr lang="en-US" sz="2400" dirty="0">
                <a:latin typeface="+mn-lt"/>
              </a:rPr>
              <a:t>with any feature on the Main </a:t>
            </a:r>
            <a:r>
              <a:rPr lang="en-US" sz="2400" dirty="0" smtClean="0">
                <a:latin typeface="+mn-lt"/>
              </a:rPr>
              <a:t>Menu you wish to use. The lay out of the main menu mirrors the career planning process. </a:t>
            </a:r>
            <a:endParaRPr lang="en-US" sz="2400" dirty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Repeat </a:t>
            </a:r>
            <a:r>
              <a:rPr lang="en-US" sz="2400" dirty="0">
                <a:latin typeface="+mn-lt"/>
              </a:rPr>
              <a:t>any </a:t>
            </a:r>
            <a:r>
              <a:rPr lang="en-US" sz="2400" dirty="0" smtClean="0">
                <a:latin typeface="+mn-lt"/>
              </a:rPr>
              <a:t>feature</a:t>
            </a:r>
            <a:r>
              <a:rPr lang="en-US" sz="2400" b="1" dirty="0" smtClean="0">
                <a:latin typeface="+mn-lt"/>
              </a:rPr>
              <a:t>.</a:t>
            </a:r>
            <a:r>
              <a:rPr lang="en-US" sz="2400" dirty="0" smtClean="0">
                <a:latin typeface="+mn-lt"/>
              </a:rPr>
              <a:t> Use FOCUS 2 as often as you wish. </a:t>
            </a:r>
            <a:endParaRPr lang="en-US" sz="2400" b="1" dirty="0" smtClean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</a:rPr>
              <a:t>		</a:t>
            </a:r>
            <a:endParaRPr lang="en-US" sz="2400" dirty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		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		</a:t>
            </a: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6D1014"/>
              </a:solidFill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+mn-lt"/>
            </a:endParaRPr>
          </a:p>
          <a:p>
            <a:pPr marL="365125" indent="-25558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1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7652" name="Title 7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FAQ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F9933AF-D771-4952-91D5-294F820C01EC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3011" name="Rectangle 3"/>
          <p:cNvSpPr txBox="1">
            <a:spLocks noChangeArrowheads="1"/>
          </p:cNvSpPr>
          <p:nvPr/>
        </p:nvSpPr>
        <p:spPr bwMode="auto">
          <a:xfrm>
            <a:off x="457200" y="1828800"/>
            <a:ext cx="8382000" cy="41148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6D1014"/>
                </a:solidFill>
                <a:latin typeface="+mn-lt"/>
              </a:rPr>
              <a:t>Will FOCUS 2 save your Self-Assessment profile results and are your results confidential? </a:t>
            </a:r>
            <a:endParaRPr lang="en-US" sz="2400" b="1" dirty="0" smtClean="0">
              <a:solidFill>
                <a:srgbClr val="6D101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6D101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Yes, FOCUS 2 will save all your results under your confidential user name and password.  Only you and your career advisor have access to your results.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0000FF"/>
              </a:solidFill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n-lt"/>
            </a:endParaRPr>
          </a:p>
        </p:txBody>
      </p:sp>
      <p:sp>
        <p:nvSpPr>
          <p:cNvPr id="28676" name="Title 7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FAQ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3AFB5A6-FB40-422E-99F5-115BCFBD2287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3011" name="Rectangle 3"/>
          <p:cNvSpPr txBox="1">
            <a:spLocks noChangeArrowheads="1"/>
          </p:cNvSpPr>
          <p:nvPr/>
        </p:nvSpPr>
        <p:spPr bwMode="auto">
          <a:xfrm>
            <a:off x="457200" y="1828800"/>
            <a:ext cx="8382000" cy="41148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6D1014"/>
                </a:solidFill>
                <a:latin typeface="+mn-lt"/>
              </a:rPr>
              <a:t>Are printouts of your results available?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Yes, you can print your results by selecting </a:t>
            </a:r>
            <a:r>
              <a:rPr lang="en-US" sz="2400" dirty="0">
                <a:solidFill>
                  <a:srgbClr val="0000CC"/>
                </a:solidFill>
                <a:latin typeface="+mn-lt"/>
              </a:rPr>
              <a:t>Review and Print My Portfolio</a:t>
            </a:r>
            <a:r>
              <a:rPr lang="en-US" sz="2400" dirty="0">
                <a:latin typeface="+mn-lt"/>
              </a:rPr>
              <a:t> on the Main Menu.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00CC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6D1014"/>
                </a:solidFill>
                <a:latin typeface="+mn-lt"/>
              </a:rPr>
              <a:t>Can you change your account details such as your password, email address etc.?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Yes, </a:t>
            </a:r>
            <a:r>
              <a:rPr lang="en-US" sz="2400" dirty="0" smtClean="0">
                <a:latin typeface="+mn-lt"/>
              </a:rPr>
              <a:t>log in and go </a:t>
            </a:r>
            <a:r>
              <a:rPr lang="en-US" sz="2400" dirty="0">
                <a:latin typeface="+mn-lt"/>
              </a:rPr>
              <a:t>to the FOCUS 2 Main </a:t>
            </a:r>
            <a:r>
              <a:rPr lang="en-US" sz="2400" dirty="0" smtClean="0">
                <a:latin typeface="+mn-lt"/>
              </a:rPr>
              <a:t>Menu. Click </a:t>
            </a:r>
            <a:r>
              <a:rPr lang="en-US" sz="2400" dirty="0">
                <a:latin typeface="+mn-lt"/>
              </a:rPr>
              <a:t>on </a:t>
            </a:r>
            <a:r>
              <a:rPr lang="en-US" sz="2400" dirty="0">
                <a:solidFill>
                  <a:srgbClr val="0000CC"/>
                </a:solidFill>
                <a:latin typeface="+mn-lt"/>
              </a:rPr>
              <a:t>“Update My Account”</a:t>
            </a:r>
            <a:r>
              <a:rPr lang="en-US" sz="2400" dirty="0">
                <a:latin typeface="+mn-lt"/>
              </a:rPr>
              <a:t>  located </a:t>
            </a:r>
            <a:r>
              <a:rPr lang="en-US" sz="2400" dirty="0" smtClean="0">
                <a:latin typeface="+mn-lt"/>
              </a:rPr>
              <a:t>in </a:t>
            </a:r>
            <a:r>
              <a:rPr lang="en-US" sz="2400" dirty="0">
                <a:latin typeface="+mn-lt"/>
              </a:rPr>
              <a:t>the upper right </a:t>
            </a:r>
            <a:r>
              <a:rPr lang="en-US" sz="2400" dirty="0" smtClean="0">
                <a:latin typeface="+mn-lt"/>
              </a:rPr>
              <a:t>hand corner </a:t>
            </a:r>
            <a:r>
              <a:rPr lang="en-US" sz="2400" dirty="0">
                <a:latin typeface="+mn-lt"/>
              </a:rPr>
              <a:t>of the page and make your changes.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0000FF"/>
              </a:solidFill>
              <a:latin typeface="+mn-lt"/>
            </a:endParaRPr>
          </a:p>
          <a:p>
            <a:pPr marL="365125" indent="-255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n-lt"/>
            </a:endParaRPr>
          </a:p>
        </p:txBody>
      </p:sp>
      <p:sp>
        <p:nvSpPr>
          <p:cNvPr id="29700" name="Title 7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FAQ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685800" y="533400"/>
            <a:ext cx="8077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atin typeface="Tw Cen MT" pitchFamily="34" charset="0"/>
              </a:rPr>
              <a:t>Remember, career planning involves thinking about which educational and occupational paths will provide you with satisfaction and </a:t>
            </a:r>
            <a:r>
              <a:rPr lang="en-US" sz="4400" dirty="0" smtClean="0">
                <a:latin typeface="Tw Cen MT" pitchFamily="34" charset="0"/>
              </a:rPr>
              <a:t>fulfillment in </a:t>
            </a:r>
            <a:r>
              <a:rPr lang="en-US" sz="4400" dirty="0">
                <a:latin typeface="Tw Cen MT" pitchFamily="34" charset="0"/>
              </a:rPr>
              <a:t>all aspects of your life, </a:t>
            </a:r>
            <a:r>
              <a:rPr lang="en-US" sz="4400" dirty="0" smtClean="0">
                <a:latin typeface="Tw Cen MT" pitchFamily="34" charset="0"/>
              </a:rPr>
              <a:t>not </a:t>
            </a:r>
            <a:r>
              <a:rPr lang="en-US" sz="4400" dirty="0">
                <a:latin typeface="Tw Cen MT" pitchFamily="34" charset="0"/>
              </a:rPr>
              <a:t>only in the present, </a:t>
            </a:r>
            <a:r>
              <a:rPr lang="en-US" sz="4400" dirty="0" smtClean="0">
                <a:latin typeface="Tw Cen MT" pitchFamily="34" charset="0"/>
              </a:rPr>
              <a:t>but </a:t>
            </a:r>
            <a:r>
              <a:rPr lang="en-US" sz="4400" dirty="0">
                <a:latin typeface="Tw Cen MT" pitchFamily="34" charset="0"/>
              </a:rPr>
              <a:t>in the future.</a:t>
            </a:r>
            <a:r>
              <a:rPr lang="en-US" sz="4400" dirty="0">
                <a:solidFill>
                  <a:srgbClr val="6D1014"/>
                </a:solidFill>
                <a:latin typeface="Tw Cen M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4876800"/>
            <a:ext cx="83820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23" name="Picture Placeholder 6" descr="Happy people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-1" y="0"/>
            <a:ext cx="9144001" cy="5943600"/>
          </a:xfrm>
        </p:spPr>
      </p:pic>
      <p:sp>
        <p:nvSpPr>
          <p:cNvPr id="5" name="TextBox 4"/>
          <p:cNvSpPr txBox="1"/>
          <p:nvPr/>
        </p:nvSpPr>
        <p:spPr>
          <a:xfrm>
            <a:off x="2590800" y="61722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FOCUS 2: YOUR CAREER PLANNING RESOURCE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376" y="1767841"/>
            <a:ext cx="8570976" cy="477053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Facilitates more </a:t>
            </a:r>
            <a:r>
              <a:rPr lang="en-US" sz="2400" b="1" dirty="0" smtClean="0">
                <a:latin typeface="+mn-lt"/>
              </a:rPr>
              <a:t>appropriate goal setting</a:t>
            </a:r>
            <a:r>
              <a:rPr lang="en-US" sz="2400" dirty="0" smtClean="0">
                <a:latin typeface="+mn-lt"/>
              </a:rPr>
              <a:t>, academic </a:t>
            </a:r>
            <a:r>
              <a:rPr lang="en-US" sz="2400" b="1" dirty="0" smtClean="0">
                <a:latin typeface="+mn-lt"/>
              </a:rPr>
              <a:t>decision making</a:t>
            </a:r>
            <a:r>
              <a:rPr lang="en-US" sz="2400" dirty="0" smtClean="0">
                <a:latin typeface="+mn-lt"/>
              </a:rPr>
              <a:t>, and </a:t>
            </a:r>
            <a:r>
              <a:rPr lang="en-US" sz="2400" b="1" dirty="0" smtClean="0">
                <a:latin typeface="+mn-lt"/>
              </a:rPr>
              <a:t>course selection </a:t>
            </a:r>
            <a:r>
              <a:rPr lang="en-US" sz="2400" dirty="0" smtClean="0">
                <a:latin typeface="+mn-lt"/>
              </a:rPr>
              <a:t>which heightens commitment, and the </a:t>
            </a:r>
            <a:r>
              <a:rPr lang="en-US" sz="2400" b="1" dirty="0" smtClean="0">
                <a:latin typeface="+mn-lt"/>
              </a:rPr>
              <a:t>probability of retention</a:t>
            </a:r>
            <a:r>
              <a:rPr lang="en-US" sz="2400" dirty="0" smtClean="0">
                <a:latin typeface="+mn-lt"/>
              </a:rPr>
              <a:t>.</a:t>
            </a:r>
          </a:p>
          <a:p>
            <a:r>
              <a:rPr lang="en-US" sz="1600" i="1" dirty="0" smtClean="0">
                <a:latin typeface="+mn-lt"/>
                <a:cs typeface="Arial" pitchFamily="34" charset="0"/>
              </a:rPr>
              <a:t>John Gardner (1998, 2003) Nationally known for his work on improving the college freshman experience and raising student retention rates.</a:t>
            </a:r>
          </a:p>
          <a:p>
            <a:endParaRPr lang="en-US" dirty="0" smtClean="0">
              <a:latin typeface="+mn-lt"/>
            </a:endParaRPr>
          </a:p>
          <a:p>
            <a:pPr lvl="0"/>
            <a:r>
              <a:rPr lang="en-US" sz="2400" b="1" dirty="0" smtClean="0">
                <a:latin typeface="+mn-lt"/>
              </a:rPr>
              <a:t>Increased motivation, improved academic achievement, increased retention, and less time to graduate.</a:t>
            </a:r>
          </a:p>
          <a:p>
            <a:pPr lvl="0"/>
            <a:r>
              <a:rPr lang="en-US" dirty="0" smtClean="0">
                <a:latin typeface="+mn-lt"/>
              </a:rPr>
              <a:t> (</a:t>
            </a:r>
            <a:r>
              <a:rPr lang="en-US" i="1" dirty="0" smtClean="0">
                <a:latin typeface="+mn-lt"/>
              </a:rPr>
              <a:t>Gillie, S. &amp; Gillie-Isenhour, M., 2005)</a:t>
            </a:r>
            <a:endParaRPr lang="en-US" b="1" i="1" dirty="0" smtClean="0">
              <a:latin typeface="+mn-lt"/>
            </a:endParaRPr>
          </a:p>
          <a:p>
            <a:endParaRPr lang="en-US" sz="2400" dirty="0" smtClean="0"/>
          </a:p>
          <a:p>
            <a:pPr lvl="0"/>
            <a:r>
              <a:rPr lang="en-US" sz="2400" b="1" dirty="0" smtClean="0">
                <a:latin typeface="+mn-lt"/>
              </a:rPr>
              <a:t>Timely college degree attainment influenced </a:t>
            </a:r>
          </a:p>
          <a:p>
            <a:pPr lvl="0"/>
            <a:r>
              <a:rPr lang="en-US" sz="2400" b="1" dirty="0" smtClean="0">
                <a:latin typeface="+mn-lt"/>
              </a:rPr>
              <a:t>by the </a:t>
            </a:r>
            <a:r>
              <a:rPr lang="en-US" sz="2400" b="1" u="sng" dirty="0" smtClean="0">
                <a:latin typeface="+mn-lt"/>
              </a:rPr>
              <a:t>interests / major congruence </a:t>
            </a:r>
            <a:r>
              <a:rPr lang="en-US" sz="2400" b="1" dirty="0" smtClean="0">
                <a:latin typeface="+mn-lt"/>
              </a:rPr>
              <a:t>of students. </a:t>
            </a:r>
          </a:p>
          <a:p>
            <a:pPr lvl="0"/>
            <a:r>
              <a:rPr lang="en-US" i="1" dirty="0" smtClean="0">
                <a:latin typeface="+mn-lt"/>
              </a:rPr>
              <a:t>(Allen, J. &amp; Robbins, S., 2010) </a:t>
            </a:r>
            <a:endParaRPr lang="en-US" sz="2800" i="1" dirty="0" smtClean="0">
              <a:latin typeface="+mn-lt"/>
            </a:endParaRPr>
          </a:p>
          <a:p>
            <a:endParaRPr lang="en-US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990600" y="3810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i="1" dirty="0" smtClean="0">
              <a:solidFill>
                <a:srgbClr val="00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46304"/>
            <a:ext cx="5867400" cy="10728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Research</a:t>
            </a:r>
            <a:r>
              <a:rPr kumimoji="0" lang="en-US" sz="3600" u="none" strike="noStrike" kern="1200" cap="none" spc="0" normalizeH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Findings: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Benefits of Career Planning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Fotolia_5094741_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15200" y="0"/>
            <a:ext cx="1110996" cy="1481328"/>
          </a:xfrm>
          <a:prstGeom prst="rect">
            <a:avLst/>
          </a:prstGeom>
        </p:spPr>
      </p:pic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Career Myths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343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There is only one perfect job/career for you. </a:t>
            </a:r>
          </a:p>
          <a:p>
            <a:pPr eaLnBrk="1" hangingPunct="1"/>
            <a:r>
              <a:rPr lang="en-US" sz="3200" dirty="0" smtClean="0"/>
              <a:t>Your major will guide you to your career.</a:t>
            </a:r>
          </a:p>
          <a:p>
            <a:pPr eaLnBrk="1" hangingPunct="1"/>
            <a:r>
              <a:rPr lang="en-US" sz="3200" dirty="0" smtClean="0"/>
              <a:t>Your career choices are lifelong decisions.</a:t>
            </a:r>
          </a:p>
          <a:p>
            <a:pPr eaLnBrk="1" hangingPunct="1"/>
            <a:r>
              <a:rPr lang="en-US" sz="3200" dirty="0" smtClean="0"/>
              <a:t>Liberal arts, humanities and sciences are not marketable majors. </a:t>
            </a:r>
          </a:p>
          <a:p>
            <a:pPr eaLnBrk="1" hangingPunct="1"/>
            <a:r>
              <a:rPr lang="en-US" sz="3200" dirty="0" smtClean="0"/>
              <a:t>Your career decisions should be based on the current job market. 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990600"/>
          </a:xfrm>
        </p:spPr>
        <p:txBody>
          <a:bodyPr/>
          <a:lstStyle/>
          <a:p>
            <a:r>
              <a:rPr lang="en-US" sz="3600" dirty="0" smtClean="0">
                <a:solidFill>
                  <a:srgbClr val="0066FF"/>
                </a:solidFill>
              </a:rPr>
              <a:t>Understanding </a:t>
            </a:r>
            <a:r>
              <a:rPr lang="en-US" sz="3600" b="1" u="sng" dirty="0" smtClean="0">
                <a:solidFill>
                  <a:srgbClr val="0066FF"/>
                </a:solidFill>
              </a:rPr>
              <a:t>yourself</a:t>
            </a:r>
            <a:r>
              <a:rPr lang="en-US" sz="3600" dirty="0" smtClean="0">
                <a:solidFill>
                  <a:srgbClr val="0066FF"/>
                </a:solidFill>
              </a:rPr>
              <a:t> is the first step of career &amp; educational planning</a:t>
            </a:r>
            <a:endParaRPr lang="en-US" sz="3600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62200"/>
          </a:xfrm>
        </p:spPr>
        <p:txBody>
          <a:bodyPr/>
          <a:lstStyle/>
          <a:p>
            <a:pPr>
              <a:buNone/>
            </a:pPr>
            <a:r>
              <a:rPr lang="en-US" sz="3200" b="1" u="sng" dirty="0" smtClean="0"/>
              <a:t>Step 1:</a:t>
            </a:r>
            <a:r>
              <a:rPr lang="en-US" sz="3200" b="1" dirty="0" smtClean="0"/>
              <a:t>  </a:t>
            </a:r>
            <a:r>
              <a:rPr lang="en-US" sz="3200" dirty="0" smtClean="0"/>
              <a:t>Identify your interests, personality, values, skills and lifestyle preferences</a:t>
            </a:r>
          </a:p>
          <a:p>
            <a:pPr>
              <a:buNone/>
            </a:pPr>
            <a:r>
              <a:rPr lang="en-US" sz="3200" b="1" u="sng" dirty="0" smtClean="0"/>
              <a:t>Step 2:</a:t>
            </a:r>
            <a:r>
              <a:rPr lang="en-US" sz="3200" b="1" dirty="0" smtClean="0"/>
              <a:t>  </a:t>
            </a:r>
            <a:r>
              <a:rPr lang="en-US" sz="3200" dirty="0" smtClean="0"/>
              <a:t>Explore occupations and major areas of study </a:t>
            </a:r>
            <a:r>
              <a:rPr lang="en-US" sz="3200" b="1" u="sng" dirty="0" smtClean="0"/>
              <a:t>compatible</a:t>
            </a:r>
            <a:r>
              <a:rPr lang="en-US" sz="3200" dirty="0" smtClean="0"/>
              <a:t> with your personal attributes. </a:t>
            </a:r>
            <a:endParaRPr lang="en-US" sz="3200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 descr="Fotolia_11610259_S.JPG"/>
          <p:cNvPicPr>
            <a:picLocks noChangeAspect="1"/>
          </p:cNvPicPr>
          <p:nvPr/>
        </p:nvPicPr>
        <p:blipFill>
          <a:blip r:embed="rId2" cstate="print"/>
          <a:srcRect t="10000" b="5000"/>
          <a:stretch>
            <a:fillRect/>
          </a:stretch>
        </p:blipFill>
        <p:spPr>
          <a:xfrm>
            <a:off x="1447800" y="3886200"/>
            <a:ext cx="6118412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Your Life Plan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152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As you plan your career,  consider the big picture…your life plan.  </a:t>
            </a:r>
            <a:r>
              <a:rPr lang="en-US" dirty="0"/>
              <a:t>C</a:t>
            </a:r>
            <a:r>
              <a:rPr lang="en-US" dirty="0" smtClean="0"/>
              <a:t>areer decisions can dramatically impact your lifestyle.</a:t>
            </a:r>
            <a:endParaRPr lang="en-US" dirty="0"/>
          </a:p>
        </p:txBody>
      </p:sp>
      <p:graphicFrame>
        <p:nvGraphicFramePr>
          <p:cNvPr id="4" name="Group 1392"/>
          <p:cNvGraphicFramePr>
            <a:graphicFrameLocks/>
          </p:cNvGraphicFramePr>
          <p:nvPr/>
        </p:nvGraphicFramePr>
        <p:xfrm>
          <a:off x="1524000" y="3352800"/>
          <a:ext cx="6324600" cy="2743200"/>
        </p:xfrm>
        <a:graphic>
          <a:graphicData uri="http://schemas.openxmlformats.org/drawingml/2006/table">
            <a:tbl>
              <a:tblPr/>
              <a:tblGrid>
                <a:gridCol w="2362200"/>
                <a:gridCol w="1981200"/>
                <a:gridCol w="19812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w Cen MT" pitchFamily="34" charset="0"/>
                          <a:cs typeface="Times New Roman" pitchFamily="18" charset="0"/>
                        </a:rPr>
                        <a:t>Where you live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w Cen MT" pitchFamily="34" charset="0"/>
                          <a:cs typeface="Times New Roman" pitchFamily="18" charset="0"/>
                        </a:rPr>
                        <a:t>Your income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w Cen MT" pitchFamily="34" charset="0"/>
                          <a:cs typeface="Times New Roman" pitchFamily="18" charset="0"/>
                        </a:rPr>
                        <a:t>Time at home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w Cen MT" pitchFamily="34" charset="0"/>
                          <a:cs typeface="Times New Roman" pitchFamily="18" charset="0"/>
                        </a:rPr>
                        <a:t>Your work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w Cen MT" pitchFamily="34" charset="0"/>
                          <a:cs typeface="Times New Roman" pitchFamily="18" charset="0"/>
                        </a:rPr>
                        <a:t>Your travels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w Cen MT" pitchFamily="34" charset="0"/>
                          <a:cs typeface="Times New Roman" pitchFamily="18" charset="0"/>
                        </a:rPr>
                        <a:t>Job security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w Cen MT" pitchFamily="34" charset="0"/>
                          <a:cs typeface="Times New Roman" pitchFamily="18" charset="0"/>
                        </a:rPr>
                        <a:t>Your work associates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w Cen MT" pitchFamily="34" charset="0"/>
                          <a:cs typeface="Times New Roman" pitchFamily="18" charset="0"/>
                        </a:rPr>
                        <a:t>Your choice of   friends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w Cen MT" pitchFamily="34" charset="0"/>
                          <a:cs typeface="Times New Roman" pitchFamily="18" charset="0"/>
                        </a:rPr>
                        <a:t>Your leisure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iStock_000002515017XSmall[1] ke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81800" y="228600"/>
            <a:ext cx="1365504" cy="816864"/>
          </a:xfrm>
          <a:prstGeom prst="rect">
            <a:avLst/>
          </a:prstGeom>
        </p:spPr>
      </p:pic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E3A682E3-0E1C-440A-AC88-0D14BCC5B8A6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66FF"/>
                </a:solidFill>
              </a:rPr>
              <a:t>It is your future.  Take charge</a:t>
            </a:r>
            <a:r>
              <a:rPr lang="en-US" b="1" dirty="0" smtClean="0">
                <a:solidFill>
                  <a:srgbClr val="0066FF"/>
                </a:solidFill>
              </a:rPr>
              <a:t>.</a:t>
            </a:r>
            <a:endParaRPr lang="en-US" dirty="0" smtClean="0"/>
          </a:p>
        </p:txBody>
      </p:sp>
      <p:sp>
        <p:nvSpPr>
          <p:cNvPr id="14340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609600" y="1905000"/>
            <a:ext cx="3886200" cy="33528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b="1" dirty="0" smtClean="0">
                <a:latin typeface="Tw Cen MT" pitchFamily="34" charset="0"/>
              </a:rPr>
              <a:t>    You</a:t>
            </a:r>
            <a:r>
              <a:rPr lang="en-US" dirty="0" smtClean="0">
                <a:latin typeface="Tw Cen MT" pitchFamily="34" charset="0"/>
              </a:rPr>
              <a:t> are responsible for making your education and career decisions, managing your career and controlling your destiny.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1905000"/>
            <a:ext cx="3886200" cy="3352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1" indent="0" algn="ctr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None/>
              <a:defRPr/>
            </a:pPr>
            <a:endParaRPr lang="en-US" dirty="0" smtClean="0"/>
          </a:p>
          <a:p>
            <a:pPr marL="0" lvl="1" indent="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None/>
              <a:defRPr/>
            </a:pPr>
            <a:r>
              <a:rPr lang="en-US" b="1" dirty="0" smtClean="0">
                <a:latin typeface="Tw Cen MT" pitchFamily="34" charset="0"/>
              </a:rPr>
              <a:t>Your career </a:t>
            </a:r>
            <a:r>
              <a:rPr lang="en-US" dirty="0" smtClean="0">
                <a:latin typeface="Tw Cen MT" pitchFamily="34" charset="0"/>
              </a:rPr>
              <a:t>will affect your future lifestyle and feelings of fulfillment as well as where &amp; how you live, your financial security, your leisure time activities, etc.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fld id="{E3A682E3-0E1C-440A-AC88-0D14BCC5B8A6}" type="slidenum">
              <a:rPr lang="en-US" b="1">
                <a:solidFill>
                  <a:schemeClr val="bg1"/>
                </a:solidFill>
              </a:rPr>
              <a:pPr algn="ctr">
                <a:defRPr/>
              </a:pPr>
              <a:t>9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3226</TotalTime>
  <Words>1811</Words>
  <Application>Microsoft Office PowerPoint</Application>
  <PresentationFormat>On-screen Show (4:3)</PresentationFormat>
  <Paragraphs>375</Paragraphs>
  <Slides>48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Median</vt:lpstr>
      <vt:lpstr>PowerPoint Presentation</vt:lpstr>
      <vt:lpstr>HIGH PRIORITIES:  CHOOSING YOUR MAJOR, GETTING AN EDUCATION &amp; MAKING INFORMED CAREER DECISIONS</vt:lpstr>
      <vt:lpstr>Reality: 60% of Entering Freshmen…</vt:lpstr>
      <vt:lpstr>What is  Career &amp; Education Planning?</vt:lpstr>
      <vt:lpstr>PowerPoint Presentation</vt:lpstr>
      <vt:lpstr>Career Myths</vt:lpstr>
      <vt:lpstr>Understanding yourself is the first step of career &amp; educational planning</vt:lpstr>
      <vt:lpstr>Your Life Plan</vt:lpstr>
      <vt:lpstr>It is your future.  Take charge.</vt:lpstr>
      <vt:lpstr>Understand the World of Work</vt:lpstr>
      <vt:lpstr>Plan for the Present and Future</vt:lpstr>
      <vt:lpstr>Plan your career</vt:lpstr>
      <vt:lpstr>Start the Process  </vt:lpstr>
      <vt:lpstr>What is FOCUS 2?</vt:lpstr>
      <vt:lpstr>Why use FOCUS 2?</vt:lpstr>
      <vt:lpstr>FOCUS 2 Can Help You:  </vt:lpstr>
      <vt:lpstr> </vt:lpstr>
      <vt:lpstr>PowerPoint Presentation</vt:lpstr>
      <vt:lpstr>Getting Started with FOCUS 2   Create your FOCUS 2 account </vt:lpstr>
      <vt:lpstr>Use FOCUS 2 anytime, anywhere.  Online, Available 24/7 on any PC, Mac, Ipad</vt:lpstr>
      <vt:lpstr>THE FOCUS 2 Main Menu</vt:lpstr>
      <vt:lpstr>PowerPoint Presentation</vt:lpstr>
      <vt:lpstr>PowerPoint Presentation</vt:lpstr>
      <vt:lpstr>Career Readiness</vt:lpstr>
      <vt:lpstr>Self Assessment</vt:lpstr>
      <vt:lpstr>Sample Interest Profile </vt:lpstr>
      <vt:lpstr>PowerPoint Presentation</vt:lpstr>
      <vt:lpstr>Explore Your Assessment Results</vt:lpstr>
      <vt:lpstr>Exploring Majors?</vt:lpstr>
      <vt:lpstr>Click on any occupation to learn more </vt:lpstr>
      <vt:lpstr>Compare your interest profile to the interest profile for the occupation</vt:lpstr>
      <vt:lpstr>How well do your interests match the interest profile (Holland Code) for the occupation?</vt:lpstr>
      <vt:lpstr>Connect to Professional Associations</vt:lpstr>
      <vt:lpstr>Narrow Your Self Assessment Results</vt:lpstr>
      <vt:lpstr>Explore the Possibilities</vt:lpstr>
      <vt:lpstr>Your Interests          Suggested  Majors</vt:lpstr>
      <vt:lpstr>Choosing your major?  Use “What Can I Do with a Major In…?”      </vt:lpstr>
      <vt:lpstr>Action Plan</vt:lpstr>
      <vt:lpstr>Your Career Portfolio</vt:lpstr>
      <vt:lpstr>Follow up</vt:lpstr>
      <vt:lpstr>Recommended Tools and Websites</vt:lpstr>
      <vt:lpstr>PowerPoint Presentation</vt:lpstr>
      <vt:lpstr>FAQ</vt:lpstr>
      <vt:lpstr>FAQ</vt:lpstr>
      <vt:lpstr>FAQ</vt:lpstr>
      <vt:lpstr>FAQ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Career and Education Planning   for College Students</dc:title>
  <dc:creator>Janis</dc:creator>
  <cp:lastModifiedBy>Greene, Julie L</cp:lastModifiedBy>
  <cp:revision>356</cp:revision>
  <dcterms:created xsi:type="dcterms:W3CDTF">2010-06-23T00:48:11Z</dcterms:created>
  <dcterms:modified xsi:type="dcterms:W3CDTF">2013-07-31T16:32:14Z</dcterms:modified>
</cp:coreProperties>
</file>